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82" r:id="rId5"/>
    <p:sldId id="259" r:id="rId6"/>
    <p:sldId id="298" r:id="rId7"/>
    <p:sldId id="260" r:id="rId8"/>
    <p:sldId id="309" r:id="rId9"/>
    <p:sldId id="300" r:id="rId10"/>
    <p:sldId id="310" r:id="rId11"/>
    <p:sldId id="311" r:id="rId12"/>
    <p:sldId id="312" r:id="rId13"/>
    <p:sldId id="304" r:id="rId14"/>
    <p:sldId id="303" r:id="rId15"/>
    <p:sldId id="305" r:id="rId16"/>
    <p:sldId id="306" r:id="rId17"/>
    <p:sldId id="302" r:id="rId18"/>
    <p:sldId id="307" r:id="rId19"/>
    <p:sldId id="308" r:id="rId20"/>
    <p:sldId id="294" r:id="rId21"/>
    <p:sldId id="295" r:id="rId22"/>
    <p:sldId id="296" r:id="rId23"/>
    <p:sldId id="297" r:id="rId24"/>
    <p:sldId id="273" r:id="rId25"/>
    <p:sldId id="268" r:id="rId26"/>
    <p:sldId id="269" r:id="rId27"/>
    <p:sldId id="270" r:id="rId28"/>
    <p:sldId id="29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01" autoAdjust="0"/>
    <p:restoredTop sz="94660"/>
  </p:normalViewPr>
  <p:slideViewPr>
    <p:cSldViewPr snapToGrid="0">
      <p:cViewPr varScale="1">
        <p:scale>
          <a:sx n="98" d="100"/>
          <a:sy n="98" d="100"/>
        </p:scale>
        <p:origin x="-432"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A752F-CD59-4D7C-8F38-B22380037965}" type="datetimeFigureOut">
              <a:rPr lang="en-US" smtClean="0"/>
              <a:t>7/2/19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5B1-2060-4475-9545-1D4BE52E6456}" type="slidenum">
              <a:rPr lang="en-US" smtClean="0"/>
              <a:t>‹#›</a:t>
            </a:fld>
            <a:endParaRPr lang="en-US"/>
          </a:p>
        </p:txBody>
      </p:sp>
    </p:spTree>
    <p:extLst>
      <p:ext uri="{BB962C8B-B14F-4D97-AF65-F5344CB8AC3E}">
        <p14:creationId xmlns:p14="http://schemas.microsoft.com/office/powerpoint/2010/main" val="24744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8" name="Google Shape;92;p1:notes">
            <a:extLst>
              <a:ext uri="{FF2B5EF4-FFF2-40B4-BE49-F238E27FC236}">
                <a16:creationId xmlns:a16="http://schemas.microsoft.com/office/drawing/2014/main" xmlns="" id="{BDE98094-D70A-4DE3-BA2A-40BE2391628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4099" name="Google Shape;93;p1:notes">
            <a:extLst>
              <a:ext uri="{FF2B5EF4-FFF2-40B4-BE49-F238E27FC236}">
                <a16:creationId xmlns:a16="http://schemas.microsoft.com/office/drawing/2014/main" xmlns="" id="{6A8FA406-224F-4F6B-BEA0-3545EB9A3845}"/>
              </a:ext>
            </a:extLst>
          </p:cNvPr>
          <p:cNvSpPr>
            <a:spLocks noGrp="1" noRot="1" noChangeAspect="1" noTextEdit="1"/>
          </p:cNvSpPr>
          <p:nvPr>
            <p:ph type="sldImg" idx="2"/>
          </p:nvPr>
        </p:nvSpPr>
        <p:spPr>
          <a:noFill/>
          <a:ln>
            <a:headEnd/>
            <a:tailEn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3008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61448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0283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22617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50673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78148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93369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61135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834730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1338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146" name="Google Shape;103;p2:notes">
            <a:extLst>
              <a:ext uri="{FF2B5EF4-FFF2-40B4-BE49-F238E27FC236}">
                <a16:creationId xmlns:a16="http://schemas.microsoft.com/office/drawing/2014/main" xmlns="" id="{4EC62C2F-8487-41A9-987C-F0F637598A7B}"/>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6147" name="Google Shape;104;p2:notes">
            <a:extLst>
              <a:ext uri="{FF2B5EF4-FFF2-40B4-BE49-F238E27FC236}">
                <a16:creationId xmlns:a16="http://schemas.microsoft.com/office/drawing/2014/main" xmlns="" id="{F2273CC4-CA34-4EB1-8C2B-E8CB52F7DC1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38240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5602" name="Google Shape;227;p10:notes">
            <a:extLst>
              <a:ext uri="{FF2B5EF4-FFF2-40B4-BE49-F238E27FC236}">
                <a16:creationId xmlns:a16="http://schemas.microsoft.com/office/drawing/2014/main" xmlns="" id="{A6A1326B-036C-4A0F-845C-695E52F5B2A5}"/>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25603" name="Google Shape;228;p10:notes">
            <a:extLst>
              <a:ext uri="{FF2B5EF4-FFF2-40B4-BE49-F238E27FC236}">
                <a16:creationId xmlns:a16="http://schemas.microsoft.com/office/drawing/2014/main" xmlns="" id="{B4572AFB-85D1-4EC8-815A-0529FB69AB42}"/>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58298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20978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4" name="Google Shape;112;p3:notes">
            <a:extLst>
              <a:ext uri="{FF2B5EF4-FFF2-40B4-BE49-F238E27FC236}">
                <a16:creationId xmlns:a16="http://schemas.microsoft.com/office/drawing/2014/main" xmlns="" id="{3CF172BA-62C3-4463-8F09-A9DFC7E133F9}"/>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8195" name="Google Shape;113;p3:notes">
            <a:extLst>
              <a:ext uri="{FF2B5EF4-FFF2-40B4-BE49-F238E27FC236}">
                <a16:creationId xmlns:a16="http://schemas.microsoft.com/office/drawing/2014/main" xmlns="" id="{AA8E65ED-BDB8-4BC5-B3F5-3F70F13B6094}"/>
              </a:ext>
            </a:extLst>
          </p:cNvPr>
          <p:cNvSpPr>
            <a:spLocks noGrp="1" noRot="1" noChangeAspect="1" noTextEdit="1"/>
          </p:cNvSpPr>
          <p:nvPr>
            <p:ph type="sldImg" idx="2"/>
          </p:nvPr>
        </p:nvSpPr>
        <p:spPr>
          <a:noFill/>
          <a:ln>
            <a:headEnd/>
            <a:tailEn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Suggest we concentrate on Metadata and NLP and NOT Externals other than what results from associations between metadata and content</a:t>
            </a:r>
          </a:p>
          <a:p>
            <a:endParaRPr lang="en-US" dirty="0"/>
          </a:p>
        </p:txBody>
      </p:sp>
      <p:sp>
        <p:nvSpPr>
          <p:cNvPr id="4" name="Slide Number Placeholder 3"/>
          <p:cNvSpPr>
            <a:spLocks noGrp="1"/>
          </p:cNvSpPr>
          <p:nvPr>
            <p:ph type="sldNum" sz="quarter" idx="10"/>
          </p:nvPr>
        </p:nvSpPr>
        <p:spPr/>
        <p:txBody>
          <a:bodyPr/>
          <a:lstStyle/>
          <a:p>
            <a:fld id="{299F7350-8B16-47C9-9CA1-63AAAACE8782}" type="slidenum">
              <a:rPr lang="en-US" smtClean="0"/>
              <a:t>4</a:t>
            </a:fld>
            <a:endParaRPr lang="en-US"/>
          </a:p>
        </p:txBody>
      </p:sp>
    </p:spTree>
    <p:extLst>
      <p:ext uri="{BB962C8B-B14F-4D97-AF65-F5344CB8AC3E}">
        <p14:creationId xmlns:p14="http://schemas.microsoft.com/office/powerpoint/2010/main" val="184836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144;p4:notes">
            <a:extLst>
              <a:ext uri="{FF2B5EF4-FFF2-40B4-BE49-F238E27FC236}">
                <a16:creationId xmlns:a16="http://schemas.microsoft.com/office/drawing/2014/main" xmlns="" id="{F21DF3B7-E291-43FB-BAC0-44FF919741F1}"/>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0243" name="Google Shape;145;p4:notes">
            <a:extLst>
              <a:ext uri="{FF2B5EF4-FFF2-40B4-BE49-F238E27FC236}">
                <a16:creationId xmlns:a16="http://schemas.microsoft.com/office/drawing/2014/main" xmlns="" id="{9496C58B-C023-49F0-84B1-7D65B5335099}"/>
              </a:ext>
            </a:extLst>
          </p:cNvPr>
          <p:cNvSpPr>
            <a:spLocks noGrp="1" noRot="1" noChangeAspect="1" noTextEdit="1"/>
          </p:cNvSpPr>
          <p:nvPr>
            <p:ph type="sldImg" idx="2"/>
          </p:nvPr>
        </p:nvSpPr>
        <p:spPr>
          <a:noFill/>
          <a:ln>
            <a:headEnd/>
            <a:tailEn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103504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4452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53;p5:notes">
            <a:extLst>
              <a:ext uri="{FF2B5EF4-FFF2-40B4-BE49-F238E27FC236}">
                <a16:creationId xmlns:a16="http://schemas.microsoft.com/office/drawing/2014/main" xmlns="" id="{99AD5A57-3D12-4CA7-8374-295586DAC07C}"/>
              </a:ext>
            </a:extLst>
          </p:cNvPr>
          <p:cNvSpPr txBox="1">
            <a:spLocks noGrp="1" noChangeArrowheads="1"/>
          </p:cNvSpPr>
          <p:nvPr>
            <p:ph type="body" idx="1"/>
          </p:nvPr>
        </p:nvSpPr>
        <p:spPr/>
        <p:txBody>
          <a:bodyPr/>
          <a:lstStyle/>
          <a:p>
            <a:pPr marL="0" indent="0" eaLnBrk="1" hangingPunct="1">
              <a:buSzPts val="1400"/>
            </a:pPr>
            <a:endParaRPr lang="en-US" altLang="en-US" sz="1200">
              <a:latin typeface="Calibri" panose="020F0502020204030204" pitchFamily="34" charset="0"/>
              <a:cs typeface="Calibri" panose="020F0502020204030204" pitchFamily="34" charset="0"/>
              <a:sym typeface="Calibri" panose="020F0502020204030204" pitchFamily="34" charset="0"/>
            </a:endParaRPr>
          </a:p>
        </p:txBody>
      </p:sp>
      <p:sp>
        <p:nvSpPr>
          <p:cNvPr id="12291" name="Google Shape;154;p5:notes">
            <a:extLst>
              <a:ext uri="{FF2B5EF4-FFF2-40B4-BE49-F238E27FC236}">
                <a16:creationId xmlns:a16="http://schemas.microsoft.com/office/drawing/2014/main" xmlns="" id="{78A8CB56-1C4F-41DB-BA41-2A5BB97FB270}"/>
              </a:ext>
            </a:extLst>
          </p:cNvPr>
          <p:cNvSpPr>
            <a:spLocks noGrp="1" noRot="1" noChangeAspect="1" noTextEdit="1"/>
          </p:cNvSpPr>
          <p:nvPr>
            <p:ph type="sldImg" idx="2"/>
          </p:nvPr>
        </p:nvSpPr>
        <p:spPr>
          <a:noFill/>
          <a:ln>
            <a:headEnd/>
            <a:tailEnd/>
          </a:ln>
        </p:spPr>
      </p:sp>
    </p:spTree>
    <p:extLst>
      <p:ext uri="{BB962C8B-B14F-4D97-AF65-F5344CB8AC3E}">
        <p14:creationId xmlns:p14="http://schemas.microsoft.com/office/powerpoint/2010/main" val="3982627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FDFB19-4199-4710-BBA6-5AF707758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61A5465-D421-413C-A3C7-E72542193F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E2C3A6C-A36C-4685-9F9C-AE3C6CFB57B9}"/>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420F9F3E-D455-47AD-997F-52C3EF86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C19D511-60C4-4DAF-82B4-1F30AE49613D}"/>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737611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8D1C-FB65-4FE4-AE2A-ED7FB30BB9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0DFE754-5B95-494C-B2DC-C87A6534F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D99CC0-7BD3-4ACE-9591-BAB14ADA3E39}"/>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50A5203C-52E5-4D8F-817A-A5F231B07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D46B7BC-902E-4205-95B1-5FDA1B32FAF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52459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6BCCD78-29CD-4793-AD13-D148CF7AF3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29AE212-31CE-4752-A011-684DB4B2FD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CF427D7-FE6E-423B-8044-781EFC1CC6DC}"/>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4FFD06D2-2D53-4696-8A93-BC85665B1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0B8B90E-B30A-4022-B413-7771D1ADFB55}"/>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97003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B2C524-1F5F-4073-B8BD-A6C48D2F4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280C41A-174F-4AFD-8CD8-34C87F829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375579-A38A-45B1-AF4E-B10C5A83195C}"/>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5C352F63-9348-4381-9783-670CB2FAB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287749-5AAE-4D4C-AFC8-384FDE325AC2}"/>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86258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7CDB3D-C9B7-43CC-88E8-B26C8E599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22633E05-766B-44F4-9B26-173B9B2BF2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97C9DF2-940F-4475-9132-731E9386A0C9}"/>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18A98E35-4C9F-4D32-ADDB-5D5F04BBA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2EE0FFE-7DA8-4304-A68B-93F0D994F80C}"/>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55139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BDADA8-E368-4229-B18C-27A9A6B6B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6359A1A-5878-4EDA-8675-EC7EF88E6C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343DA28-B575-41F4-8043-7B3329D4FD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F1B0C08-5F1B-48B8-A13C-DBDE86BA242D}"/>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6" name="Footer Placeholder 5">
            <a:extLst>
              <a:ext uri="{FF2B5EF4-FFF2-40B4-BE49-F238E27FC236}">
                <a16:creationId xmlns:a16="http://schemas.microsoft.com/office/drawing/2014/main" xmlns="" id="{5904EC5E-2A3C-4B9A-8745-7DF007510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BBCBF59-263C-4AD5-A679-27E5407E6636}"/>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0393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21FFA5-6669-4457-8C04-E58D19629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8E8AAA0-BE95-4C6B-ACF5-FBD2A069BF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26D8DDC-4E0C-465C-8049-97D2A87768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CD76605-21B1-472F-B37E-BED2EE064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4B0D612-4DB2-49D2-998E-A5FFC430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5A6E8D4-C6E9-466B-BD7B-F1ECE02E5B5A}"/>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8" name="Footer Placeholder 7">
            <a:extLst>
              <a:ext uri="{FF2B5EF4-FFF2-40B4-BE49-F238E27FC236}">
                <a16:creationId xmlns:a16="http://schemas.microsoft.com/office/drawing/2014/main" xmlns="" id="{B0E6241F-76FB-4E67-9282-842F4F7110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07251FB-44A0-4C09-8313-70FB94C1F4DF}"/>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89650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CF56E0-8487-4F6B-B9AF-4B17854C8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1B979D1-B8A3-42CA-AE87-67A76A538E89}"/>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4" name="Footer Placeholder 3">
            <a:extLst>
              <a:ext uri="{FF2B5EF4-FFF2-40B4-BE49-F238E27FC236}">
                <a16:creationId xmlns:a16="http://schemas.microsoft.com/office/drawing/2014/main" xmlns="" id="{076A5504-4A7D-4F37-95F0-1F63FB57A4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87E2A2F-4AFC-415C-8549-99ABC82B3710}"/>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43926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3EB239-CC09-43B3-A4AD-74AB0E1ABBA7}"/>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3" name="Footer Placeholder 2">
            <a:extLst>
              <a:ext uri="{FF2B5EF4-FFF2-40B4-BE49-F238E27FC236}">
                <a16:creationId xmlns:a16="http://schemas.microsoft.com/office/drawing/2014/main" xmlns="" id="{67EE80BD-D24C-4BA8-8796-8B63E4A75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FD1977C1-DE9A-4030-A93B-24C8E2A1DAD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125926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6BF88-7EC4-4980-95DC-FFBF9D55C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4F99319-417D-4C44-B5A6-27B496708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2668D28-F397-4D73-B2EE-8F59C93D4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4F7112D-AC3B-4830-AD26-9A141979A18C}"/>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6" name="Footer Placeholder 5">
            <a:extLst>
              <a:ext uri="{FF2B5EF4-FFF2-40B4-BE49-F238E27FC236}">
                <a16:creationId xmlns:a16="http://schemas.microsoft.com/office/drawing/2014/main" xmlns="" id="{DCE3944F-10C3-482A-A865-1566EE8D42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E95D7BE-A510-4705-81C7-3579378F54B7}"/>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2751590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D59C0B-B101-4BD6-8C17-A098696A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9FB9590-8EF5-4574-AC93-B39534FFC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B07C64-3BDE-4FDB-94D7-4578EC2CD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46D1D0C-8D5F-43D8-885E-6B8C86E2EA05}"/>
              </a:ext>
            </a:extLst>
          </p:cNvPr>
          <p:cNvSpPr>
            <a:spLocks noGrp="1"/>
          </p:cNvSpPr>
          <p:nvPr>
            <p:ph type="dt" sz="half" idx="10"/>
          </p:nvPr>
        </p:nvSpPr>
        <p:spPr/>
        <p:txBody>
          <a:bodyPr/>
          <a:lstStyle/>
          <a:p>
            <a:fld id="{F0B4C841-81B7-4F68-B48E-82E3C3A4E0D4}" type="datetimeFigureOut">
              <a:rPr lang="en-US" smtClean="0"/>
              <a:t>7/2/19</a:t>
            </a:fld>
            <a:endParaRPr lang="en-US"/>
          </a:p>
        </p:txBody>
      </p:sp>
      <p:sp>
        <p:nvSpPr>
          <p:cNvPr id="6" name="Footer Placeholder 5">
            <a:extLst>
              <a:ext uri="{FF2B5EF4-FFF2-40B4-BE49-F238E27FC236}">
                <a16:creationId xmlns:a16="http://schemas.microsoft.com/office/drawing/2014/main" xmlns="" id="{04996722-A65B-470C-B2CC-1EE17D207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40740A9-7905-41A9-A7AE-07085E759929}"/>
              </a:ext>
            </a:extLst>
          </p:cNvPr>
          <p:cNvSpPr>
            <a:spLocks noGrp="1"/>
          </p:cNvSpPr>
          <p:nvPr>
            <p:ph type="sldNum" sz="quarter" idx="12"/>
          </p:nvPr>
        </p:nvSpPr>
        <p:spPr/>
        <p:txBody>
          <a:bodyPr/>
          <a:lstStyle/>
          <a:p>
            <a:fld id="{0F2F556D-82D2-4CD3-B251-B95B9B0E00CF}" type="slidenum">
              <a:rPr lang="en-US" smtClean="0"/>
              <a:t>‹#›</a:t>
            </a:fld>
            <a:endParaRPr lang="en-US"/>
          </a:p>
        </p:txBody>
      </p:sp>
    </p:spTree>
    <p:extLst>
      <p:ext uri="{BB962C8B-B14F-4D97-AF65-F5344CB8AC3E}">
        <p14:creationId xmlns:p14="http://schemas.microsoft.com/office/powerpoint/2010/main" val="3638417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182849-B7E2-48F0-B217-0340FA0C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9768528-8BA4-474F-AADD-BF0D1DBCB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B2C8AA-DDF4-4928-A479-9CE4F5B71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4C841-81B7-4F68-B48E-82E3C3A4E0D4}" type="datetimeFigureOut">
              <a:rPr lang="en-US" smtClean="0"/>
              <a:t>7/2/19</a:t>
            </a:fld>
            <a:endParaRPr lang="en-US"/>
          </a:p>
        </p:txBody>
      </p:sp>
      <p:sp>
        <p:nvSpPr>
          <p:cNvPr id="5" name="Footer Placeholder 4">
            <a:extLst>
              <a:ext uri="{FF2B5EF4-FFF2-40B4-BE49-F238E27FC236}">
                <a16:creationId xmlns:a16="http://schemas.microsoft.com/office/drawing/2014/main" xmlns="" id="{B8CFAA41-E723-45F9-BF1C-8AF3F4B55B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D621638-7BBA-4F7B-9E96-E1CEC56E2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F556D-82D2-4CD3-B251-B95B9B0E00CF}" type="slidenum">
              <a:rPr lang="en-US" smtClean="0"/>
              <a:t>‹#›</a:t>
            </a:fld>
            <a:endParaRPr lang="en-US"/>
          </a:p>
        </p:txBody>
      </p:sp>
    </p:spTree>
    <p:extLst>
      <p:ext uri="{BB962C8B-B14F-4D97-AF65-F5344CB8AC3E}">
        <p14:creationId xmlns:p14="http://schemas.microsoft.com/office/powerpoint/2010/main" val="2458172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hyperlink" Target="https://blog.keras.io/building-powerful-image-classification-models-using-very-little-data.html" TargetMode="External"/><Relationship Id="rId4" Type="http://schemas.openxmlformats.org/officeDocument/2006/relationships/hyperlink" Target="https://machinelearningmastery.com/cnn-long-short-term-memory-networks/" TargetMode="External"/><Relationship Id="rId5" Type="http://schemas.openxmlformats.org/officeDocument/2006/relationships/hyperlink" Target="https://blog.algorithmia.com/introduction-to-deep-learning/" TargetMode="External"/><Relationship Id="rId6" Type="http://schemas.openxmlformats.org/officeDocument/2006/relationships/hyperlink" Target="https://link.springer.com/chapter/10.1007/978-3-030-01424-7_25" TargetMode="External"/><Relationship Id="rId7" Type="http://schemas.openxmlformats.org/officeDocument/2006/relationships/hyperlink" Target="https://arxiv.org/abs/1512.03385" TargetMode="External"/><Relationship Id="rId8" Type="http://schemas.openxmlformats.org/officeDocument/2006/relationships/image" Target="../media/image3.emf"/><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png"/><Relationship Id="rId5"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p14">
            <a:extLst>
              <a:ext uri="{FF2B5EF4-FFF2-40B4-BE49-F238E27FC236}">
                <a16:creationId xmlns:a16="http://schemas.microsoft.com/office/drawing/2014/main" xmlns="" id="{978ADDA3-6B4D-40F7-BE97-06A22C423B75}"/>
              </a:ext>
            </a:extLst>
          </p:cNvPr>
          <p:cNvSpPr/>
          <p:nvPr/>
        </p:nvSpPr>
        <p:spPr>
          <a:xfrm>
            <a:off x="-305" y="0"/>
            <a:ext cx="6271569" cy="6858000"/>
          </a:xfrm>
          <a:prstGeom prst="rect">
            <a:avLst/>
          </a:prstGeom>
          <a:gradFill>
            <a:gsLst>
              <a:gs pos="0">
                <a:srgbClr val="4472C3">
                  <a:alpha val="81960"/>
                </a:srgbClr>
              </a:gs>
              <a:gs pos="25000">
                <a:srgbClr val="4472C4">
                  <a:alpha val="60000"/>
                </a:srgbClr>
              </a:gs>
              <a:gs pos="94000">
                <a:srgbClr val="AEABAB"/>
              </a:gs>
              <a:gs pos="100000">
                <a:srgbClr val="AEABAB"/>
              </a:gs>
            </a:gsLst>
            <a:lin ang="4200000" scaled="0"/>
          </a:gradFill>
          <a:ln>
            <a:noFill/>
          </a:ln>
        </p:spPr>
        <p:txBody>
          <a:bodyPr spcFirstLastPara="1" lIns="91425" tIns="45700" rIns="91425" bIns="45700" anchor="ctr"/>
          <a:lstStyle/>
          <a:p>
            <a:pPr algn="ctr" eaLnBrk="1" fontAlgn="auto" hangingPunct="1">
              <a:spcBef>
                <a:spcPts val="0"/>
              </a:spcBef>
              <a:spcAft>
                <a:spcPts val="0"/>
              </a:spcAft>
              <a:buClr>
                <a:srgbClr val="000000"/>
              </a:buClr>
              <a:buFont typeface="Arial"/>
              <a:buNone/>
              <a:defRPr/>
            </a:pPr>
            <a:endParaRPr sz="1800" kern="0">
              <a:solidFill>
                <a:schemeClr val="lt1"/>
              </a:solidFill>
              <a:latin typeface="Arial"/>
              <a:ea typeface="Arial"/>
              <a:cs typeface="Arial"/>
              <a:sym typeface="Arial"/>
            </a:endParaRPr>
          </a:p>
        </p:txBody>
      </p:sp>
      <p:pic>
        <p:nvPicPr>
          <p:cNvPr id="3077" name="Google Shape;96;p14">
            <a:extLst>
              <a:ext uri="{FF2B5EF4-FFF2-40B4-BE49-F238E27FC236}">
                <a16:creationId xmlns:a16="http://schemas.microsoft.com/office/drawing/2014/main" xmlns="" id="{CAB62983-D3F8-4F1C-9D30-6B3C937AE3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Google Shape;97;p14">
            <a:extLst>
              <a:ext uri="{FF2B5EF4-FFF2-40B4-BE49-F238E27FC236}">
                <a16:creationId xmlns:a16="http://schemas.microsoft.com/office/drawing/2014/main" xmlns="" id="{81F7BA1F-82EF-491B-94ED-0CA7356006AE}"/>
              </a:ext>
            </a:extLst>
          </p:cNvPr>
          <p:cNvSpPr txBox="1">
            <a:spLocks noGrp="1"/>
          </p:cNvSpPr>
          <p:nvPr>
            <p:ph type="ctrTitle"/>
          </p:nvPr>
        </p:nvSpPr>
        <p:spPr>
          <a:xfrm>
            <a:off x="6586538" y="4267200"/>
            <a:ext cx="4805362" cy="1401763"/>
          </a:xfrm>
        </p:spPr>
        <p:txBody>
          <a:bodyPr anchor="t">
            <a:noAutofit/>
          </a:bodyPr>
          <a:lstStyle/>
          <a:p>
            <a:pPr algn="l" eaLnBrk="1" fontAlgn="auto" hangingPunct="1">
              <a:buSzPts val="3959"/>
              <a:defRPr/>
            </a:pPr>
            <a:r>
              <a:rPr lang="en-US" sz="3959" b="1">
                <a:solidFill>
                  <a:schemeClr val="dk1"/>
                </a:solidFill>
                <a:sym typeface="Arial"/>
              </a:rPr>
              <a:t>Image Detection of  Simpsons Characters</a:t>
            </a:r>
            <a:endParaRPr sz="3959">
              <a:sym typeface="Arial"/>
            </a:endParaRPr>
          </a:p>
        </p:txBody>
      </p:sp>
      <p:sp>
        <p:nvSpPr>
          <p:cNvPr id="98" name="Google Shape;98;p14">
            <a:extLst>
              <a:ext uri="{FF2B5EF4-FFF2-40B4-BE49-F238E27FC236}">
                <a16:creationId xmlns:a16="http://schemas.microsoft.com/office/drawing/2014/main" xmlns="" id="{B4FB1B12-BF53-4DBF-BE06-973D84676D1E}"/>
              </a:ext>
            </a:extLst>
          </p:cNvPr>
          <p:cNvSpPr txBox="1">
            <a:spLocks noGrp="1"/>
          </p:cNvSpPr>
          <p:nvPr>
            <p:ph type="subTitle" idx="1"/>
          </p:nvPr>
        </p:nvSpPr>
        <p:spPr>
          <a:xfrm>
            <a:off x="6586538" y="3398838"/>
            <a:ext cx="4805362" cy="839787"/>
          </a:xfrm>
        </p:spPr>
        <p:txBody>
          <a:bodyPr anchor="b">
            <a:noAutofit/>
          </a:bodyPr>
          <a:lstStyle/>
          <a:p>
            <a:pPr algn="l" eaLnBrk="1" fontAlgn="auto" hangingPunct="1">
              <a:lnSpc>
                <a:spcPct val="70000"/>
              </a:lnSpc>
              <a:spcBef>
                <a:spcPts val="0"/>
              </a:spcBef>
              <a:buClr>
                <a:srgbClr val="000000"/>
              </a:buClr>
              <a:buSzPts val="1530"/>
              <a:buFont typeface="Arial"/>
              <a:buNone/>
              <a:defRPr/>
            </a:pPr>
            <a:r>
              <a:rPr lang="en-US" sz="1530" dirty="0">
                <a:sym typeface="Arial"/>
              </a:rPr>
              <a:t>DAEN 690 Project</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Summer 2019</a:t>
            </a:r>
            <a:endParaRPr dirty="0">
              <a:solidFill>
                <a:schemeClr val="dk1"/>
              </a:solidFill>
              <a:sym typeface="Arial"/>
            </a:endParaRPr>
          </a:p>
          <a:p>
            <a:pPr algn="l" eaLnBrk="1" fontAlgn="auto" hangingPunct="1">
              <a:lnSpc>
                <a:spcPct val="70000"/>
              </a:lnSpc>
              <a:buClr>
                <a:srgbClr val="000000"/>
              </a:buClr>
              <a:buSzPts val="1530"/>
              <a:buFont typeface="Arial"/>
              <a:buNone/>
              <a:defRPr/>
            </a:pPr>
            <a:r>
              <a:rPr lang="en-US" sz="1530" dirty="0">
                <a:sym typeface="Arial"/>
              </a:rPr>
              <a:t>Manju Prasad, Ravi Rane, Zegang Liu, Yinchen Niu</a:t>
            </a:r>
            <a:endParaRPr sz="1530" dirty="0">
              <a:sym typeface="Arial"/>
            </a:endParaRPr>
          </a:p>
        </p:txBody>
      </p:sp>
      <p:sp>
        <p:nvSpPr>
          <p:cNvPr id="3080" name="Google Shape;99;p14">
            <a:extLst>
              <a:ext uri="{FF2B5EF4-FFF2-40B4-BE49-F238E27FC236}">
                <a16:creationId xmlns:a16="http://schemas.microsoft.com/office/drawing/2014/main" xmlns="" id="{5818EFC4-57E6-4E57-AEAE-C16CEEC8109E}"/>
              </a:ext>
            </a:extLst>
          </p:cNvPr>
          <p:cNvSpPr>
            <a:spLocks/>
          </p:cNvSpPr>
          <p:nvPr/>
        </p:nvSpPr>
        <p:spPr bwMode="auto">
          <a:xfrm>
            <a:off x="0" y="590550"/>
            <a:ext cx="5478463" cy="6276975"/>
          </a:xfrm>
          <a:custGeom>
            <a:avLst/>
            <a:gdLst>
              <a:gd name="T0" fmla="*/ 2178305 w 5478085"/>
              <a:gd name="T1" fmla="*/ 0 h 6276841"/>
              <a:gd name="T2" fmla="*/ 5478463 w 5478085"/>
              <a:gd name="T3" fmla="*/ 3300000 h 6276841"/>
              <a:gd name="T4" fmla="*/ 3751357 w 5478085"/>
              <a:gd name="T5" fmla="*/ 6201709 h 6276841"/>
              <a:gd name="T6" fmla="*/ 3595106 w 5478085"/>
              <a:gd name="T7" fmla="*/ 6276975 h 6276841"/>
              <a:gd name="T8" fmla="*/ 761506 w 5478085"/>
              <a:gd name="T9" fmla="*/ 6276975 h 6276841"/>
              <a:gd name="T10" fmla="*/ 605255 w 5478085"/>
              <a:gd name="T11" fmla="*/ 6201709 h 6276841"/>
              <a:gd name="T12" fmla="*/ 79098 w 5478085"/>
              <a:gd name="T13" fmla="*/ 5846442 h 6276841"/>
              <a:gd name="T14" fmla="*/ 0 w 5478085"/>
              <a:gd name="T15" fmla="*/ 5774555 h 6276841"/>
              <a:gd name="T16" fmla="*/ 0 w 5478085"/>
              <a:gd name="T17" fmla="*/ 825447 h 6276841"/>
              <a:gd name="T18" fmla="*/ 79098 w 5478085"/>
              <a:gd name="T19" fmla="*/ 753560 h 6276841"/>
              <a:gd name="T20" fmla="*/ 2178305 w 5478085"/>
              <a:gd name="T21" fmla="*/ 0 h 62768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lIns="91425" tIns="45700" rIns="91425" bIns="45700" anchor="ctr"/>
          <a:lstStyle/>
          <a:p>
            <a:endParaRPr lang="en-US"/>
          </a:p>
        </p:txBody>
      </p:sp>
      <p:pic>
        <p:nvPicPr>
          <p:cNvPr id="100" name="Google Shape;100;p14">
            <a:extLst>
              <a:ext uri="{FF2B5EF4-FFF2-40B4-BE49-F238E27FC236}">
                <a16:creationId xmlns:a16="http://schemas.microsoft.com/office/drawing/2014/main" xmlns="" id="{223E6B68-16AD-41BB-BBF1-93105AC83C87}"/>
              </a:ext>
            </a:extLst>
          </p:cNvPr>
          <p:cNvPicPr preferRelativeResize="0"/>
          <p:nvPr/>
        </p:nvPicPr>
        <p:blipFill rotWithShape="1">
          <a:blip r:embed="rId4">
            <a:alphaModFix/>
          </a:blip>
          <a:srcRect l="18834" r="23378" b="1"/>
          <a:stretch/>
        </p:blipFill>
        <p:spPr>
          <a:xfrm>
            <a:off x="1" y="770037"/>
            <a:ext cx="5298683" cy="6097438"/>
          </a:xfrm>
          <a:custGeom>
            <a:avLst/>
            <a:gdLst/>
            <a:ahLst/>
            <a:cxnLst/>
            <a:rect l="l" t="t" r="r" b="b"/>
            <a:pathLst>
              <a:path w="5298683" h="6097438" extrusionOk="0">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noFill/>
          <a:ln>
            <a:noFill/>
          </a:ln>
        </p:spPr>
      </p:pic>
      <p:sp>
        <p:nvSpPr>
          <p:cNvPr id="3082" name="Google Shape;101;p14">
            <a:extLst>
              <a:ext uri="{FF2B5EF4-FFF2-40B4-BE49-F238E27FC236}">
                <a16:creationId xmlns:a16="http://schemas.microsoft.com/office/drawing/2014/main" xmlns="" id="{D217C8D2-5DA2-4251-AD42-9DC8768E3EBE}"/>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1</a:t>
            </a:fld>
            <a:endParaRPr lang="en-US" altLang="en-US" sz="1200">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4" name="Picture 3">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pic>
        <p:nvPicPr>
          <p:cNvPr id="5" name="Picture 4" descr="Screen Shot 2019-06-30 at 11.34.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840" y="903488"/>
            <a:ext cx="4830978" cy="4674570"/>
          </a:xfrm>
          <a:prstGeom prst="rect">
            <a:avLst/>
          </a:prstGeom>
        </p:spPr>
      </p:pic>
      <p:sp>
        <p:nvSpPr>
          <p:cNvPr id="6" name="TextBox 5"/>
          <p:cNvSpPr txBox="1"/>
          <p:nvPr/>
        </p:nvSpPr>
        <p:spPr>
          <a:xfrm>
            <a:off x="837893" y="6062537"/>
            <a:ext cx="5812884" cy="369332"/>
          </a:xfrm>
          <a:prstGeom prst="rect">
            <a:avLst/>
          </a:prstGeom>
          <a:noFill/>
        </p:spPr>
        <p:txBody>
          <a:bodyPr wrap="square" rtlCol="0">
            <a:spAutoFit/>
          </a:bodyPr>
          <a:lstStyle/>
          <a:p>
            <a:r>
              <a:rPr lang="en-US" dirty="0" smtClean="0"/>
              <a:t>Ref - </a:t>
            </a:r>
            <a:r>
              <a:rPr lang="mr-IN" dirty="0" smtClean="0"/>
              <a:t>https</a:t>
            </a:r>
            <a:r>
              <a:rPr lang="mr-IN" dirty="0"/>
              <a:t>://arxiv.org/pdf/1506.01497.pdf</a:t>
            </a:r>
            <a:endParaRPr lang="en-US" dirty="0"/>
          </a:p>
        </p:txBody>
      </p:sp>
    </p:spTree>
    <p:extLst>
      <p:ext uri="{BB962C8B-B14F-4D97-AF65-F5344CB8AC3E}">
        <p14:creationId xmlns:p14="http://schemas.microsoft.com/office/powerpoint/2010/main" val="215703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4" name="TextBox 3"/>
          <p:cNvSpPr txBox="1"/>
          <p:nvPr/>
        </p:nvSpPr>
        <p:spPr>
          <a:xfrm>
            <a:off x="695333" y="1553167"/>
            <a:ext cx="7456427" cy="646331"/>
          </a:xfrm>
          <a:prstGeom prst="rect">
            <a:avLst/>
          </a:prstGeom>
          <a:noFill/>
        </p:spPr>
        <p:txBody>
          <a:bodyPr wrap="square" rtlCol="0">
            <a:spAutoFit/>
          </a:bodyPr>
          <a:lstStyle/>
          <a:p>
            <a:pPr marL="285750" indent="-285750">
              <a:buFont typeface="Wingdings" charset="2"/>
              <a:buChar char="q"/>
            </a:pPr>
            <a:r>
              <a:rPr lang="en-US" dirty="0" smtClean="0"/>
              <a:t>FRCNN Training time </a:t>
            </a:r>
            <a:r>
              <a:rPr lang="mr-IN" dirty="0" smtClean="0"/>
              <a:t>–</a:t>
            </a:r>
            <a:r>
              <a:rPr lang="en-US" dirty="0" smtClean="0"/>
              <a:t> 11 </a:t>
            </a:r>
            <a:r>
              <a:rPr lang="en-US" dirty="0" err="1" smtClean="0"/>
              <a:t>Hrs</a:t>
            </a:r>
            <a:r>
              <a:rPr lang="en-US" dirty="0" smtClean="0"/>
              <a:t> for 80 epoch and 20K images</a:t>
            </a:r>
          </a:p>
          <a:p>
            <a:pPr marL="285750" indent="-285750">
              <a:buFont typeface="Wingdings" charset="2"/>
              <a:buChar char="q"/>
            </a:pPr>
            <a:endParaRPr lang="en-US" dirty="0"/>
          </a:p>
        </p:txBody>
      </p:sp>
      <p:pic>
        <p:nvPicPr>
          <p:cNvPr id="5" name="Picture 4" descr="Screen Shot 2019-07-02 at 1.5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48" y="2163978"/>
            <a:ext cx="8864600" cy="2073275"/>
          </a:xfrm>
          <a:prstGeom prst="rect">
            <a:avLst/>
          </a:prstGeom>
        </p:spPr>
      </p:pic>
      <p:sp>
        <p:nvSpPr>
          <p:cNvPr id="6" name="TextBox 5"/>
          <p:cNvSpPr txBox="1"/>
          <p:nvPr/>
        </p:nvSpPr>
        <p:spPr>
          <a:xfrm>
            <a:off x="744054" y="4608150"/>
            <a:ext cx="7456427" cy="646331"/>
          </a:xfrm>
          <a:prstGeom prst="rect">
            <a:avLst/>
          </a:prstGeom>
          <a:noFill/>
        </p:spPr>
        <p:txBody>
          <a:bodyPr wrap="square" rtlCol="0">
            <a:spAutoFit/>
          </a:bodyPr>
          <a:lstStyle/>
          <a:p>
            <a:pPr marL="285750" indent="-285750">
              <a:buFont typeface="Wingdings" charset="2"/>
              <a:buChar char="q"/>
            </a:pPr>
            <a:r>
              <a:rPr lang="en-US" dirty="0" smtClean="0"/>
              <a:t>Tested model for 15 test images.</a:t>
            </a:r>
          </a:p>
          <a:p>
            <a:pPr marL="285750" indent="-285750">
              <a:buFont typeface="Wingdings" charset="2"/>
              <a:buChar char="q"/>
            </a:pPr>
            <a:endParaRPr lang="en-US" dirty="0"/>
          </a:p>
        </p:txBody>
      </p:sp>
    </p:spTree>
    <p:extLst>
      <p:ext uri="{BB962C8B-B14F-4D97-AF65-F5344CB8AC3E}">
        <p14:creationId xmlns:p14="http://schemas.microsoft.com/office/powerpoint/2010/main" val="322726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pic>
        <p:nvPicPr>
          <p:cNvPr id="3" name="Picture 2">
            <a:extLst>
              <a:ext uri="{FF2B5EF4-FFF2-40B4-BE49-F238E27FC236}">
                <a16:creationId xmlns:a16="http://schemas.microsoft.com/office/drawing/2014/main" xmlns="" id="{0E3ACB64-6388-4387-B043-C665666EE247}"/>
              </a:ext>
            </a:extLst>
          </p:cNvPr>
          <p:cNvPicPr>
            <a:picLocks noChangeAspect="1"/>
          </p:cNvPicPr>
          <p:nvPr/>
        </p:nvPicPr>
        <p:blipFill>
          <a:blip r:embed="rId2"/>
          <a:stretch>
            <a:fillRect/>
          </a:stretch>
        </p:blipFill>
        <p:spPr>
          <a:xfrm>
            <a:off x="10959428" y="136525"/>
            <a:ext cx="1032088" cy="1226186"/>
          </a:xfrm>
          <a:prstGeom prst="rect">
            <a:avLst/>
          </a:prstGeom>
        </p:spPr>
      </p:pic>
      <p:sp>
        <p:nvSpPr>
          <p:cNvPr id="4" name="TextBox 3"/>
          <p:cNvSpPr txBox="1"/>
          <p:nvPr/>
        </p:nvSpPr>
        <p:spPr>
          <a:xfrm>
            <a:off x="277498" y="1226122"/>
            <a:ext cx="7456427" cy="369332"/>
          </a:xfrm>
          <a:prstGeom prst="rect">
            <a:avLst/>
          </a:prstGeom>
          <a:noFill/>
        </p:spPr>
        <p:txBody>
          <a:bodyPr wrap="square" rtlCol="0">
            <a:spAutoFit/>
          </a:bodyPr>
          <a:lstStyle/>
          <a:p>
            <a:r>
              <a:rPr lang="en-US" dirty="0" smtClean="0"/>
              <a:t>Sample prediction images</a:t>
            </a:r>
            <a:endParaRPr lang="en-US" dirty="0"/>
          </a:p>
        </p:txBody>
      </p:sp>
      <p:pic>
        <p:nvPicPr>
          <p:cNvPr id="5" name="Picture 4" descr="result_pic_0142.jp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18" y="1671577"/>
            <a:ext cx="3657600" cy="4726008"/>
          </a:xfrm>
          <a:prstGeom prst="rect">
            <a:avLst/>
          </a:prstGeom>
        </p:spPr>
      </p:pic>
      <p:pic>
        <p:nvPicPr>
          <p:cNvPr id="6" name="Picture 5" descr="result_pic_0016.jp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781" y="1684534"/>
            <a:ext cx="3657600" cy="4677823"/>
          </a:xfrm>
          <a:prstGeom prst="rect">
            <a:avLst/>
          </a:prstGeom>
        </p:spPr>
      </p:pic>
      <p:pic>
        <p:nvPicPr>
          <p:cNvPr id="7" name="Picture 6" descr="result_pic_0021.jp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521" y="1697492"/>
            <a:ext cx="4095320" cy="4618217"/>
          </a:xfrm>
          <a:prstGeom prst="rect">
            <a:avLst/>
          </a:prstGeom>
        </p:spPr>
      </p:pic>
    </p:spTree>
    <p:extLst>
      <p:ext uri="{BB962C8B-B14F-4D97-AF65-F5344CB8AC3E}">
        <p14:creationId xmlns:p14="http://schemas.microsoft.com/office/powerpoint/2010/main" val="192681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 (You Only Look Once) used for Object Detection – High level Steps</a:t>
            </a:r>
          </a:p>
        </p:txBody>
      </p:sp>
      <p:pic>
        <p:nvPicPr>
          <p:cNvPr id="6" name="Picture 5">
            <a:extLst>
              <a:ext uri="{FF2B5EF4-FFF2-40B4-BE49-F238E27FC236}">
                <a16:creationId xmlns:a16="http://schemas.microsoft.com/office/drawing/2014/main" xmlns="" id="{79B63073-7C30-47E6-91C9-F65B0B0BB212}"/>
              </a:ext>
            </a:extLst>
          </p:cNvPr>
          <p:cNvPicPr/>
          <p:nvPr/>
        </p:nvPicPr>
        <p:blipFill>
          <a:blip r:embed="rId4"/>
          <a:stretch>
            <a:fillRect/>
          </a:stretch>
        </p:blipFill>
        <p:spPr>
          <a:xfrm>
            <a:off x="285007" y="1466116"/>
            <a:ext cx="4280643" cy="2058134"/>
          </a:xfrm>
          <a:prstGeom prst="rect">
            <a:avLst/>
          </a:prstGeom>
          <a:ln>
            <a:solidFill>
              <a:schemeClr val="accent1"/>
            </a:solidFill>
          </a:ln>
        </p:spPr>
      </p:pic>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5"/>
          <a:stretch>
            <a:fillRect/>
          </a:stretch>
        </p:blipFill>
        <p:spPr>
          <a:xfrm>
            <a:off x="365546" y="6254750"/>
            <a:ext cx="4119563" cy="466725"/>
          </a:xfrm>
          <a:prstGeom prst="rect">
            <a:avLst/>
          </a:prstGeom>
        </p:spPr>
      </p:pic>
      <p:pic>
        <p:nvPicPr>
          <p:cNvPr id="4" name="Picture 3">
            <a:extLst>
              <a:ext uri="{FF2B5EF4-FFF2-40B4-BE49-F238E27FC236}">
                <a16:creationId xmlns:a16="http://schemas.microsoft.com/office/drawing/2014/main" xmlns="" id="{7DE43281-4C45-4049-814D-9699AE26FF30}"/>
              </a:ext>
            </a:extLst>
          </p:cNvPr>
          <p:cNvPicPr>
            <a:picLocks noChangeAspect="1"/>
          </p:cNvPicPr>
          <p:nvPr/>
        </p:nvPicPr>
        <p:blipFill>
          <a:blip r:embed="rId6"/>
          <a:stretch>
            <a:fillRect/>
          </a:stretch>
        </p:blipFill>
        <p:spPr>
          <a:xfrm>
            <a:off x="4677162" y="1466116"/>
            <a:ext cx="3304361" cy="3024222"/>
          </a:xfrm>
          <a:prstGeom prst="rect">
            <a:avLst/>
          </a:prstGeom>
          <a:ln>
            <a:solidFill>
              <a:schemeClr val="accent1"/>
            </a:solidFill>
          </a:ln>
        </p:spPr>
      </p:pic>
      <p:pic>
        <p:nvPicPr>
          <p:cNvPr id="5" name="Picture 4">
            <a:extLst>
              <a:ext uri="{FF2B5EF4-FFF2-40B4-BE49-F238E27FC236}">
                <a16:creationId xmlns:a16="http://schemas.microsoft.com/office/drawing/2014/main" xmlns="" id="{DF8C26AF-B4D1-4946-AE9B-C90206A41E97}"/>
              </a:ext>
            </a:extLst>
          </p:cNvPr>
          <p:cNvPicPr>
            <a:picLocks noChangeAspect="1"/>
          </p:cNvPicPr>
          <p:nvPr/>
        </p:nvPicPr>
        <p:blipFill>
          <a:blip r:embed="rId7"/>
          <a:stretch>
            <a:fillRect/>
          </a:stretch>
        </p:blipFill>
        <p:spPr>
          <a:xfrm>
            <a:off x="8181745" y="1466116"/>
            <a:ext cx="3551076" cy="3416135"/>
          </a:xfrm>
          <a:prstGeom prst="rect">
            <a:avLst/>
          </a:prstGeom>
          <a:ln>
            <a:solidFill>
              <a:schemeClr val="accent1"/>
            </a:solidFill>
          </a:ln>
        </p:spPr>
      </p:pic>
      <p:sp>
        <p:nvSpPr>
          <p:cNvPr id="7" name="TextBox 6">
            <a:extLst>
              <a:ext uri="{FF2B5EF4-FFF2-40B4-BE49-F238E27FC236}">
                <a16:creationId xmlns:a16="http://schemas.microsoft.com/office/drawing/2014/main" xmlns="" id="{D3C6BD2C-C39E-4E4C-9C26-0F5FC40DF56A}"/>
              </a:ext>
            </a:extLst>
          </p:cNvPr>
          <p:cNvSpPr txBox="1"/>
          <p:nvPr/>
        </p:nvSpPr>
        <p:spPr>
          <a:xfrm>
            <a:off x="196297" y="3532904"/>
            <a:ext cx="4280643" cy="1754326"/>
          </a:xfrm>
          <a:prstGeom prst="rect">
            <a:avLst/>
          </a:prstGeom>
          <a:noFill/>
        </p:spPr>
        <p:txBody>
          <a:bodyPr wrap="square" rtlCol="0">
            <a:spAutoFit/>
          </a:bodyPr>
          <a:lstStyle/>
          <a:p>
            <a:r>
              <a:rPr lang="en-US" b="1" dirty="0"/>
              <a:t>Classification</a:t>
            </a:r>
            <a:r>
              <a:rPr lang="en-US" dirty="0"/>
              <a:t>: returns class (output)</a:t>
            </a:r>
          </a:p>
          <a:p>
            <a:r>
              <a:rPr lang="en-US" b="1" dirty="0"/>
              <a:t>Localization</a:t>
            </a:r>
            <a:r>
              <a:rPr lang="en-US" dirty="0"/>
              <a:t>: returns class + 4 parameter related to bounded box (bx, by, </a:t>
            </a:r>
            <a:r>
              <a:rPr lang="en-US" dirty="0" err="1"/>
              <a:t>bh</a:t>
            </a:r>
            <a:r>
              <a:rPr lang="en-US" dirty="0"/>
              <a:t> and </a:t>
            </a:r>
            <a:r>
              <a:rPr lang="en-US" dirty="0" err="1"/>
              <a:t>bw</a:t>
            </a:r>
            <a:r>
              <a:rPr lang="en-US" dirty="0"/>
              <a:t>)</a:t>
            </a:r>
          </a:p>
          <a:p>
            <a:r>
              <a:rPr lang="en-US" b="1" dirty="0"/>
              <a:t>Detection</a:t>
            </a:r>
            <a:r>
              <a:rPr lang="en-US" dirty="0"/>
              <a:t>: For each cell in grid, returns class + bounded box parameters (x anchor box)</a:t>
            </a:r>
          </a:p>
        </p:txBody>
      </p:sp>
      <p:sp>
        <p:nvSpPr>
          <p:cNvPr id="11" name="TextBox 10">
            <a:extLst>
              <a:ext uri="{FF2B5EF4-FFF2-40B4-BE49-F238E27FC236}">
                <a16:creationId xmlns:a16="http://schemas.microsoft.com/office/drawing/2014/main" xmlns="" id="{3252B7AE-56B6-42AF-A4A2-AC85AACA12A7}"/>
              </a:ext>
            </a:extLst>
          </p:cNvPr>
          <p:cNvSpPr txBox="1"/>
          <p:nvPr/>
        </p:nvSpPr>
        <p:spPr>
          <a:xfrm>
            <a:off x="5885710" y="4490338"/>
            <a:ext cx="1161860" cy="369332"/>
          </a:xfrm>
          <a:prstGeom prst="rect">
            <a:avLst/>
          </a:prstGeom>
          <a:noFill/>
        </p:spPr>
        <p:txBody>
          <a:bodyPr wrap="square" rtlCol="0">
            <a:spAutoFit/>
          </a:bodyPr>
          <a:lstStyle/>
          <a:p>
            <a:r>
              <a:rPr lang="en-US" b="1" dirty="0"/>
              <a:t>End Goal</a:t>
            </a:r>
          </a:p>
        </p:txBody>
      </p:sp>
      <p:sp>
        <p:nvSpPr>
          <p:cNvPr id="12" name="TextBox 11">
            <a:extLst>
              <a:ext uri="{FF2B5EF4-FFF2-40B4-BE49-F238E27FC236}">
                <a16:creationId xmlns:a16="http://schemas.microsoft.com/office/drawing/2014/main" xmlns="" id="{0635294D-7934-4DFF-8D90-F91DDD3B30CE}"/>
              </a:ext>
            </a:extLst>
          </p:cNvPr>
          <p:cNvSpPr txBox="1"/>
          <p:nvPr/>
        </p:nvSpPr>
        <p:spPr>
          <a:xfrm>
            <a:off x="8181746" y="4884030"/>
            <a:ext cx="3551076" cy="1754326"/>
          </a:xfrm>
          <a:prstGeom prst="rect">
            <a:avLst/>
          </a:prstGeom>
          <a:noFill/>
        </p:spPr>
        <p:txBody>
          <a:bodyPr wrap="square" rtlCol="0">
            <a:spAutoFit/>
          </a:bodyPr>
          <a:lstStyle/>
          <a:p>
            <a:r>
              <a:rPr lang="en-US" b="1" dirty="0"/>
              <a:t>Step 1</a:t>
            </a:r>
            <a:r>
              <a:rPr lang="en-US" dirty="0"/>
              <a:t>: Split image into grid: here 3x3</a:t>
            </a:r>
          </a:p>
          <a:p>
            <a:r>
              <a:rPr lang="en-US" b="1" dirty="0"/>
              <a:t>Step 2</a:t>
            </a:r>
            <a:r>
              <a:rPr lang="en-US" dirty="0"/>
              <a:t>: Each cell is analyzed for mid-point of the object being detected.</a:t>
            </a:r>
          </a:p>
          <a:p>
            <a:r>
              <a:rPr lang="en-US" b="1" dirty="0"/>
              <a:t>Step 3</a:t>
            </a:r>
            <a:r>
              <a:rPr lang="en-US" dirty="0"/>
              <a:t>: If detected, bounding boxes are calculated based on that cell.</a:t>
            </a:r>
          </a:p>
        </p:txBody>
      </p:sp>
    </p:spTree>
    <p:extLst>
      <p:ext uri="{BB962C8B-B14F-4D97-AF65-F5344CB8AC3E}">
        <p14:creationId xmlns:p14="http://schemas.microsoft.com/office/powerpoint/2010/main" val="2672241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14</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6709529"/>
          </a:xfrm>
          <a:prstGeom prst="rect">
            <a:avLst/>
          </a:prstGeom>
          <a:noFill/>
        </p:spPr>
        <p:txBody>
          <a:bodyPr wrap="square" rtlCol="0">
            <a:spAutoFit/>
          </a:bodyPr>
          <a:lstStyle/>
          <a:p>
            <a:r>
              <a:rPr lang="en-US" sz="2000" b="1" dirty="0"/>
              <a:t>YOLO: Additional Notes:</a:t>
            </a:r>
          </a:p>
          <a:p>
            <a:endParaRPr lang="en-US" sz="2000" b="1" dirty="0"/>
          </a:p>
          <a:p>
            <a:pPr marL="342900" indent="-342900">
              <a:buFont typeface="Wingdings" panose="05000000000000000000" pitchFamily="2" charset="2"/>
              <a:buChar char="q"/>
            </a:pPr>
            <a:r>
              <a:rPr lang="en-US" sz="2000" b="1" dirty="0"/>
              <a:t>Evaluate Object Localization:</a:t>
            </a:r>
          </a:p>
          <a:p>
            <a:r>
              <a:rPr lang="en-US" sz="2000" b="1" dirty="0"/>
              <a:t>IOU</a:t>
            </a:r>
            <a:r>
              <a:rPr lang="en-US" sz="2000" dirty="0"/>
              <a:t> (Intersection over Union) : Calculates overlap between bounding boxes </a:t>
            </a:r>
          </a:p>
          <a:p>
            <a:r>
              <a:rPr lang="en-US" sz="2000" dirty="0"/>
              <a:t>and uses ratio to determine keep/discard.</a:t>
            </a:r>
          </a:p>
          <a:p>
            <a:r>
              <a:rPr lang="en-US" sz="2000" dirty="0"/>
              <a:t>Ground Truth = Red box, </a:t>
            </a:r>
            <a:r>
              <a:rPr lang="en-US" sz="2000" dirty="0" err="1"/>
              <a:t>Algo</a:t>
            </a:r>
            <a:r>
              <a:rPr lang="en-US" sz="2000" dirty="0"/>
              <a:t> output: Blue box</a:t>
            </a:r>
          </a:p>
          <a:p>
            <a:pPr marL="342900" indent="-342900">
              <a:buFont typeface="Wingdings" panose="05000000000000000000" pitchFamily="2" charset="2"/>
              <a:buChar char="q"/>
            </a:pPr>
            <a:r>
              <a:rPr lang="en-US" sz="2000" b="1" dirty="0"/>
              <a:t>In case of multiple detections of same object, use:</a:t>
            </a:r>
          </a:p>
          <a:p>
            <a:r>
              <a:rPr lang="en-US" sz="2000" b="1" dirty="0"/>
              <a:t>Non-Max Suppression:  </a:t>
            </a:r>
            <a:r>
              <a:rPr lang="en-US" dirty="0"/>
              <a:t>First get rid of all boxes with Prob &lt;6. Then choose </a:t>
            </a:r>
          </a:p>
          <a:p>
            <a:r>
              <a:rPr lang="en-US" dirty="0"/>
              <a:t>max Prob in a set of predictions for a particular object.  Then discard all Probs</a:t>
            </a:r>
          </a:p>
          <a:p>
            <a:r>
              <a:rPr lang="en-US" dirty="0"/>
              <a:t>below max Prob.</a:t>
            </a:r>
          </a:p>
          <a:p>
            <a:pPr marL="285750" indent="-285750">
              <a:buFont typeface="Wingdings" panose="05000000000000000000" pitchFamily="2" charset="2"/>
              <a:buChar char="q"/>
            </a:pPr>
            <a:r>
              <a:rPr lang="en-US" sz="2000" b="1" dirty="0"/>
              <a:t>In case of midpoints of objects in same cell, use:</a:t>
            </a:r>
          </a:p>
          <a:p>
            <a:r>
              <a:rPr lang="en-US" b="1" dirty="0"/>
              <a:t>Anchor</a:t>
            </a:r>
            <a:r>
              <a:rPr lang="en-US" dirty="0"/>
              <a:t> </a:t>
            </a:r>
            <a:r>
              <a:rPr lang="en-US" b="1" dirty="0"/>
              <a:t>boxes</a:t>
            </a:r>
            <a:r>
              <a:rPr lang="en-US" dirty="0"/>
              <a:t>: Define 5-10 different shape of possible anchors and extend the </a:t>
            </a:r>
          </a:p>
          <a:p>
            <a:r>
              <a:rPr lang="en-US" dirty="0"/>
              <a:t>y output to capture different anchor shapes</a:t>
            </a:r>
          </a:p>
          <a:p>
            <a:r>
              <a:rPr lang="en-US" dirty="0"/>
              <a:t> </a:t>
            </a: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pic>
        <p:nvPicPr>
          <p:cNvPr id="8" name="Picture 7">
            <a:extLst>
              <a:ext uri="{FF2B5EF4-FFF2-40B4-BE49-F238E27FC236}">
                <a16:creationId xmlns:a16="http://schemas.microsoft.com/office/drawing/2014/main" xmlns="" id="{05867A60-F0AE-45BA-B151-C6A1DFC9C8B2}"/>
              </a:ext>
            </a:extLst>
          </p:cNvPr>
          <p:cNvPicPr>
            <a:picLocks noChangeAspect="1"/>
          </p:cNvPicPr>
          <p:nvPr/>
        </p:nvPicPr>
        <p:blipFill>
          <a:blip r:embed="rId5"/>
          <a:stretch>
            <a:fillRect/>
          </a:stretch>
        </p:blipFill>
        <p:spPr>
          <a:xfrm>
            <a:off x="8806914" y="452264"/>
            <a:ext cx="1785876" cy="1820893"/>
          </a:xfrm>
          <a:prstGeom prst="rect">
            <a:avLst/>
          </a:prstGeom>
        </p:spPr>
      </p:pic>
      <p:pic>
        <p:nvPicPr>
          <p:cNvPr id="10" name="Picture 9">
            <a:extLst>
              <a:ext uri="{FF2B5EF4-FFF2-40B4-BE49-F238E27FC236}">
                <a16:creationId xmlns:a16="http://schemas.microsoft.com/office/drawing/2014/main" xmlns="" id="{9EEDEED1-2F1F-4EFA-8AF7-DB4DA99EE18F}"/>
              </a:ext>
            </a:extLst>
          </p:cNvPr>
          <p:cNvPicPr>
            <a:picLocks noChangeAspect="1"/>
          </p:cNvPicPr>
          <p:nvPr/>
        </p:nvPicPr>
        <p:blipFill>
          <a:blip r:embed="rId6"/>
          <a:stretch>
            <a:fillRect/>
          </a:stretch>
        </p:blipFill>
        <p:spPr>
          <a:xfrm>
            <a:off x="8170842" y="2156371"/>
            <a:ext cx="3182958" cy="2545257"/>
          </a:xfrm>
          <a:prstGeom prst="rect">
            <a:avLst/>
          </a:prstGeom>
        </p:spPr>
      </p:pic>
      <p:pic>
        <p:nvPicPr>
          <p:cNvPr id="13" name="Picture 12">
            <a:extLst>
              <a:ext uri="{FF2B5EF4-FFF2-40B4-BE49-F238E27FC236}">
                <a16:creationId xmlns:a16="http://schemas.microsoft.com/office/drawing/2014/main" xmlns="" id="{B4D316AB-4BB5-4F38-870A-30B5E3899473}"/>
              </a:ext>
            </a:extLst>
          </p:cNvPr>
          <p:cNvPicPr>
            <a:picLocks noChangeAspect="1"/>
          </p:cNvPicPr>
          <p:nvPr/>
        </p:nvPicPr>
        <p:blipFill>
          <a:blip r:embed="rId7"/>
          <a:stretch>
            <a:fillRect/>
          </a:stretch>
        </p:blipFill>
        <p:spPr>
          <a:xfrm>
            <a:off x="5928722" y="4568824"/>
            <a:ext cx="1778171" cy="1970088"/>
          </a:xfrm>
          <a:prstGeom prst="rect">
            <a:avLst/>
          </a:prstGeom>
        </p:spPr>
      </p:pic>
    </p:spTree>
    <p:extLst>
      <p:ext uri="{BB962C8B-B14F-4D97-AF65-F5344CB8AC3E}">
        <p14:creationId xmlns:p14="http://schemas.microsoft.com/office/powerpoint/2010/main" val="161786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15</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678204"/>
          </a:xfrm>
          <a:prstGeom prst="rect">
            <a:avLst/>
          </a:prstGeom>
          <a:noFill/>
        </p:spPr>
        <p:txBody>
          <a:bodyPr wrap="square" rtlCol="0">
            <a:spAutoFit/>
          </a:bodyPr>
          <a:lstStyle/>
          <a:p>
            <a:r>
              <a:rPr lang="en-US" sz="2000" b="1" dirty="0"/>
              <a:t>YOLO:</a:t>
            </a:r>
          </a:p>
          <a:p>
            <a:r>
              <a:rPr lang="en-US" dirty="0"/>
              <a:t> </a:t>
            </a:r>
            <a:endParaRPr lang="en-US" sz="2000" b="1" dirty="0"/>
          </a:p>
          <a:p>
            <a:pPr marL="342900" indent="-342900">
              <a:buFont typeface="Wingdings" panose="05000000000000000000" pitchFamily="2" charset="2"/>
              <a:buChar char="q"/>
            </a:pPr>
            <a:r>
              <a:rPr lang="en-US" sz="2000" dirty="0"/>
              <a:t>Works with Conv Nets that perform classification and localization.  Runs with one Conv Net – compared to separate run for each cell or each region.  This efficiency allows for real time object detection.</a:t>
            </a:r>
          </a:p>
          <a:p>
            <a:pPr marL="342900" indent="-342900">
              <a:buFont typeface="Wingdings" panose="05000000000000000000" pitchFamily="2" charset="2"/>
              <a:buChar char="q"/>
            </a:pPr>
            <a:r>
              <a:rPr lang="en-US" sz="2000" dirty="0"/>
              <a:t>Runs faster than other region based object detection architectures</a:t>
            </a:r>
          </a:p>
          <a:p>
            <a:pPr marL="342900" indent="-342900">
              <a:buFont typeface="Wingdings" panose="05000000000000000000" pitchFamily="2" charset="2"/>
              <a:buChar char="q"/>
            </a:pPr>
            <a:r>
              <a:rPr lang="en-US" sz="2000" dirty="0"/>
              <a:t>Outputs better bounding boxes as box is not determined by stride size or window size of sliding windows.</a:t>
            </a:r>
          </a:p>
          <a:p>
            <a:pPr marL="342900" indent="-342900">
              <a:buFont typeface="Wingdings" panose="05000000000000000000" pitchFamily="2" charset="2"/>
              <a:buChar char="q"/>
            </a:pPr>
            <a:r>
              <a:rPr lang="en-US" sz="2000" dirty="0"/>
              <a:t>Has trouble detecting multiple objects in a cell (dependent on anchors)</a:t>
            </a:r>
          </a:p>
          <a:p>
            <a:pPr marL="342900" indent="-342900">
              <a:buFont typeface="Wingdings" panose="05000000000000000000" pitchFamily="2" charset="2"/>
              <a:buChar char="q"/>
            </a:pPr>
            <a:r>
              <a:rPr lang="en-US" sz="2000" dirty="0"/>
              <a:t>Use Fine grained cells for better detection</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endParaRPr lang="en-US" sz="2000" b="1" dirty="0"/>
          </a:p>
          <a:p>
            <a:endParaRPr lang="en-US" sz="2000" b="1" dirty="0"/>
          </a:p>
          <a:p>
            <a:endParaRPr lang="en-US" sz="2000" b="1" dirty="0"/>
          </a:p>
          <a:p>
            <a:endParaRPr lang="en-US" sz="2000" b="1" dirty="0"/>
          </a:p>
          <a:p>
            <a:endParaRPr lang="en-US" sz="2000" b="1" dirty="0"/>
          </a:p>
        </p:txBody>
      </p:sp>
      <p:pic>
        <p:nvPicPr>
          <p:cNvPr id="2" name="Picture 1">
            <a:extLst>
              <a:ext uri="{FF2B5EF4-FFF2-40B4-BE49-F238E27FC236}">
                <a16:creationId xmlns:a16="http://schemas.microsoft.com/office/drawing/2014/main" xmlns="" id="{8D323AB6-9A78-49C8-BDFA-AF095C072122}"/>
              </a:ext>
            </a:extLst>
          </p:cNvPr>
          <p:cNvPicPr>
            <a:picLocks noChangeAspect="1"/>
          </p:cNvPicPr>
          <p:nvPr/>
        </p:nvPicPr>
        <p:blipFill>
          <a:blip r:embed="rId4"/>
          <a:stretch>
            <a:fillRect/>
          </a:stretch>
        </p:blipFill>
        <p:spPr>
          <a:xfrm>
            <a:off x="365546" y="6254750"/>
            <a:ext cx="4119563" cy="466725"/>
          </a:xfrm>
          <a:prstGeom prst="rect">
            <a:avLst/>
          </a:prstGeom>
        </p:spPr>
      </p:pic>
    </p:spTree>
    <p:extLst>
      <p:ext uri="{BB962C8B-B14F-4D97-AF65-F5344CB8AC3E}">
        <p14:creationId xmlns:p14="http://schemas.microsoft.com/office/powerpoint/2010/main" val="2575499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285007" y="914400"/>
            <a:ext cx="11447814" cy="400110"/>
          </a:xfrm>
          <a:prstGeom prst="rect">
            <a:avLst/>
          </a:prstGeom>
          <a:noFill/>
        </p:spPr>
        <p:txBody>
          <a:bodyPr wrap="square" rtlCol="0">
            <a:spAutoFit/>
          </a:bodyPr>
          <a:lstStyle/>
          <a:p>
            <a:r>
              <a:rPr lang="en-US" sz="2000" b="1" dirty="0"/>
              <a:t>YOLO:</a:t>
            </a:r>
          </a:p>
        </p:txBody>
      </p:sp>
      <p:pic>
        <p:nvPicPr>
          <p:cNvPr id="4" name="Picture 3">
            <a:extLst>
              <a:ext uri="{FF2B5EF4-FFF2-40B4-BE49-F238E27FC236}">
                <a16:creationId xmlns:a16="http://schemas.microsoft.com/office/drawing/2014/main" xmlns="" id="{9C30365B-99CE-4981-B81B-C4DBC0FB3C6B}"/>
              </a:ext>
            </a:extLst>
          </p:cNvPr>
          <p:cNvPicPr>
            <a:picLocks noChangeAspect="1"/>
          </p:cNvPicPr>
          <p:nvPr/>
        </p:nvPicPr>
        <p:blipFill>
          <a:blip r:embed="rId4"/>
          <a:stretch>
            <a:fillRect/>
          </a:stretch>
        </p:blipFill>
        <p:spPr>
          <a:xfrm>
            <a:off x="838200" y="1317552"/>
            <a:ext cx="9558337" cy="5160144"/>
          </a:xfrm>
          <a:prstGeom prst="rect">
            <a:avLst/>
          </a:prstGeom>
        </p:spPr>
      </p:pic>
      <p:sp>
        <p:nvSpPr>
          <p:cNvPr id="5" name="Rectangle 4">
            <a:extLst>
              <a:ext uri="{FF2B5EF4-FFF2-40B4-BE49-F238E27FC236}">
                <a16:creationId xmlns:a16="http://schemas.microsoft.com/office/drawing/2014/main" xmlns="" id="{08021AE7-2E5F-4429-BAA2-8E52EEADB6E6}"/>
              </a:ext>
            </a:extLst>
          </p:cNvPr>
          <p:cNvSpPr/>
          <p:nvPr/>
        </p:nvSpPr>
        <p:spPr>
          <a:xfrm>
            <a:off x="127000" y="6211927"/>
            <a:ext cx="6096000" cy="553998"/>
          </a:xfrm>
          <a:prstGeom prst="rect">
            <a:avLst/>
          </a:prstGeom>
        </p:spPr>
        <p:txBody>
          <a:bodyPr>
            <a:spAutoFit/>
          </a:bodyPr>
          <a:lstStyle/>
          <a:p>
            <a:r>
              <a:rPr lang="en-US" sz="1000" dirty="0"/>
              <a:t>https://github.com/enggen/Deep-Learning-Coursera/blob/master/Convolutional%20Neural%20Networks/Week3/Car%20detection%20for%20Autonomous%20Driving/Autonomous%20driving%20application%20-%20Car%20detection%20-%20v1.ipynb</a:t>
            </a:r>
          </a:p>
        </p:txBody>
      </p:sp>
    </p:spTree>
    <p:extLst>
      <p:ext uri="{BB962C8B-B14F-4D97-AF65-F5344CB8AC3E}">
        <p14:creationId xmlns:p14="http://schemas.microsoft.com/office/powerpoint/2010/main" val="346596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17</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a:t>SSD:</a:t>
            </a:r>
            <a:endParaRPr lang="en-US" sz="2400" b="1" dirty="0"/>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extLst>
      <p:ext uri="{BB962C8B-B14F-4D97-AF65-F5344CB8AC3E}">
        <p14:creationId xmlns:p14="http://schemas.microsoft.com/office/powerpoint/2010/main" val="182926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18</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95734" y="889330"/>
            <a:ext cx="10785016" cy="4801314"/>
          </a:xfrm>
          <a:prstGeom prst="rect">
            <a:avLst/>
          </a:prstGeom>
          <a:noFill/>
        </p:spPr>
        <p:txBody>
          <a:bodyPr wrap="square" rtlCol="0">
            <a:spAutoFit/>
          </a:bodyPr>
          <a:lstStyle/>
          <a:p>
            <a:r>
              <a:rPr lang="en-US" b="1" dirty="0"/>
              <a:t>Brief Overview </a:t>
            </a:r>
          </a:p>
          <a:p>
            <a:pPr marL="285750" indent="-285750">
              <a:buFont typeface="Wingdings" panose="05000000000000000000" pitchFamily="2" charset="2"/>
              <a:buChar char="q"/>
            </a:pPr>
            <a:r>
              <a:rPr lang="en-US" dirty="0"/>
              <a:t>Extension of TensorFlow for visualization </a:t>
            </a:r>
          </a:p>
          <a:p>
            <a:pPr marL="285750" indent="-285750">
              <a:buFont typeface="Wingdings" panose="05000000000000000000" pitchFamily="2" charset="2"/>
              <a:buChar char="q"/>
            </a:pPr>
            <a:r>
              <a:rPr lang="en-US" dirty="0"/>
              <a:t>Most APIs leave the user with a dilemma: the inner workings of the API are obfuscated and user either has to successfully visualize more of the neural network and input this understanding into the program or only input the less sophisticated, easier to understand portions of the neural network and deal with a confusing, far-from-ideal visualization. </a:t>
            </a:r>
          </a:p>
          <a:p>
            <a:pPr marL="285750" indent="-285750">
              <a:buFont typeface="Wingdings" panose="05000000000000000000" pitchFamily="2" charset="2"/>
              <a:buChar char="q"/>
            </a:pPr>
            <a:r>
              <a:rPr lang="en-US" dirty="0" err="1"/>
              <a:t>TensorBoard</a:t>
            </a:r>
            <a:r>
              <a:rPr lang="en-US" dirty="0"/>
              <a:t> thus makes it possible to visualize the vast quantity of layers and variables involved in deep learning on an informative, yet usable basis. </a:t>
            </a:r>
          </a:p>
          <a:p>
            <a:pPr marL="285750" indent="-285750">
              <a:buFont typeface="Wingdings" panose="05000000000000000000" pitchFamily="2" charset="2"/>
              <a:buChar char="q"/>
            </a:pPr>
            <a:r>
              <a:rPr lang="en-US" dirty="0"/>
              <a:t>Different from other visualization tools because it actually bases much of the visualization off of the more elementary, basic structures. </a:t>
            </a:r>
          </a:p>
          <a:p>
            <a:pPr marL="285750" indent="-285750">
              <a:buFont typeface="Wingdings" panose="05000000000000000000" pitchFamily="2" charset="2"/>
              <a:buChar char="q"/>
            </a:pPr>
            <a:endParaRPr lang="en-US" dirty="0"/>
          </a:p>
          <a:p>
            <a:r>
              <a:rPr lang="en-US" b="1" dirty="0"/>
              <a:t>Basics of How </a:t>
            </a:r>
            <a:r>
              <a:rPr lang="en-US" b="1" dirty="0" err="1"/>
              <a:t>TensorBoard</a:t>
            </a:r>
            <a:r>
              <a:rPr lang="en-US" b="1" dirty="0"/>
              <a:t> Works</a:t>
            </a:r>
            <a:r>
              <a:rPr lang="en-US" dirty="0"/>
              <a:t> </a:t>
            </a:r>
          </a:p>
          <a:p>
            <a:pPr marL="342900" indent="-342900">
              <a:buAutoNum type="arabicPeriod"/>
            </a:pPr>
            <a:r>
              <a:rPr lang="en-US" dirty="0"/>
              <a:t>Give </a:t>
            </a:r>
            <a:r>
              <a:rPr lang="en-US" dirty="0" err="1"/>
              <a:t>TensorBoard</a:t>
            </a:r>
            <a:r>
              <a:rPr lang="en-US" dirty="0"/>
              <a:t> access to the code (GitHub, Python, etc.) </a:t>
            </a:r>
          </a:p>
          <a:p>
            <a:pPr marL="342900" indent="-342900">
              <a:buAutoNum type="arabicPeriod"/>
            </a:pPr>
            <a:r>
              <a:rPr lang="en-US" dirty="0"/>
              <a:t>Acclimate </a:t>
            </a:r>
            <a:r>
              <a:rPr lang="en-US" dirty="0" err="1"/>
              <a:t>TensorBoard</a:t>
            </a:r>
            <a:r>
              <a:rPr lang="en-US" dirty="0"/>
              <a:t> to the names of key variables</a:t>
            </a:r>
          </a:p>
          <a:p>
            <a:pPr marL="342900" indent="-342900">
              <a:buAutoNum type="arabicPeriod"/>
            </a:pPr>
            <a:r>
              <a:rPr lang="en-US" dirty="0"/>
              <a:t>Define summaries (these are what </a:t>
            </a:r>
            <a:r>
              <a:rPr lang="en-US" dirty="0" err="1"/>
              <a:t>TensorBoard</a:t>
            </a:r>
            <a:r>
              <a:rPr lang="en-US" dirty="0"/>
              <a:t> understands and interprets when forming the visualization) </a:t>
            </a:r>
          </a:p>
          <a:p>
            <a:pPr marL="342900" indent="-342900">
              <a:buAutoNum type="arabicPeriod"/>
            </a:pPr>
            <a:r>
              <a:rPr lang="en-US" dirty="0"/>
              <a:t>Three key coding phases (names quoted from https://www.datacamp.com/community/tutorials/tensorboard-tutorial) a. “Loading data” b. “Training” c. “Validation and Testing”</a:t>
            </a:r>
          </a:p>
        </p:txBody>
      </p:sp>
    </p:spTree>
    <p:extLst>
      <p:ext uri="{BB962C8B-B14F-4D97-AF65-F5344CB8AC3E}">
        <p14:creationId xmlns:p14="http://schemas.microsoft.com/office/powerpoint/2010/main" val="18947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102504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 </a:t>
            </a:r>
            <a:r>
              <a:rPr lang="en-US" altLang="en-US" sz="2800" dirty="0" err="1">
                <a:latin typeface="Helvetica Neue" charset="0"/>
                <a:cs typeface="Helvetica Neue" charset="0"/>
                <a:sym typeface="Helvetica Neue" charset="0"/>
              </a:rPr>
              <a:t>TensorBoard</a:t>
            </a:r>
            <a:r>
              <a:rPr lang="en-US" altLang="en-US" sz="2800" dirty="0">
                <a:latin typeface="Helvetica Neue" charset="0"/>
                <a:cs typeface="Helvetica Neue" charset="0"/>
                <a:sym typeface="Helvetica Neue" charset="0"/>
              </a:rPr>
              <a:t> (Visualizing Learning)</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19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2" name="Picture 1">
            <a:extLst>
              <a:ext uri="{FF2B5EF4-FFF2-40B4-BE49-F238E27FC236}">
                <a16:creationId xmlns:a16="http://schemas.microsoft.com/office/drawing/2014/main" xmlns="" id="{68C59617-3DA5-44A5-B704-C2F679421E6D}"/>
              </a:ext>
            </a:extLst>
          </p:cNvPr>
          <p:cNvPicPr>
            <a:picLocks noChangeAspect="1"/>
          </p:cNvPicPr>
          <p:nvPr/>
        </p:nvPicPr>
        <p:blipFill>
          <a:blip r:embed="rId4"/>
          <a:stretch>
            <a:fillRect/>
          </a:stretch>
        </p:blipFill>
        <p:spPr>
          <a:xfrm>
            <a:off x="2973484" y="1059575"/>
            <a:ext cx="5371492" cy="5408132"/>
          </a:xfrm>
          <a:prstGeom prst="rect">
            <a:avLst/>
          </a:prstGeom>
          <a:ln>
            <a:solidFill>
              <a:schemeClr val="tx1"/>
            </a:solidFill>
          </a:ln>
        </p:spPr>
      </p:pic>
      <p:sp>
        <p:nvSpPr>
          <p:cNvPr id="3" name="Rectangle 2">
            <a:extLst>
              <a:ext uri="{FF2B5EF4-FFF2-40B4-BE49-F238E27FC236}">
                <a16:creationId xmlns:a16="http://schemas.microsoft.com/office/drawing/2014/main" xmlns="" id="{D2788CBB-1183-4704-BD6B-1EA685CCC92E}"/>
              </a:ext>
            </a:extLst>
          </p:cNvPr>
          <p:cNvSpPr/>
          <p:nvPr/>
        </p:nvSpPr>
        <p:spPr>
          <a:xfrm>
            <a:off x="2973484" y="6538912"/>
            <a:ext cx="6096000" cy="246221"/>
          </a:xfrm>
          <a:prstGeom prst="rect">
            <a:avLst/>
          </a:prstGeom>
        </p:spPr>
        <p:txBody>
          <a:bodyPr>
            <a:spAutoFit/>
          </a:bodyPr>
          <a:lstStyle/>
          <a:p>
            <a:r>
              <a:rPr lang="en-US" sz="1000" dirty="0"/>
              <a:t>https://www.tensorflow.org/guide/summaries_and_tensorboard </a:t>
            </a:r>
          </a:p>
        </p:txBody>
      </p:sp>
    </p:spTree>
    <p:extLst>
      <p:ext uri="{BB962C8B-B14F-4D97-AF65-F5344CB8AC3E}">
        <p14:creationId xmlns:p14="http://schemas.microsoft.com/office/powerpoint/2010/main" val="38651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Google Shape;107;p15">
            <a:extLst>
              <a:ext uri="{FF2B5EF4-FFF2-40B4-BE49-F238E27FC236}">
                <a16:creationId xmlns:a16="http://schemas.microsoft.com/office/drawing/2014/main" xmlns="" id="{5A2AB89B-34DD-4AA3-AFAD-4A056A061CD5}"/>
              </a:ext>
            </a:extLst>
          </p:cNvPr>
          <p:cNvSpPr txBox="1">
            <a:spLocks noGrp="1" noChangeArrowheads="1"/>
          </p:cNvSpPr>
          <p:nvPr>
            <p:ph type="ctrTitle"/>
          </p:nvPr>
        </p:nvSpPr>
        <p:spPr>
          <a:xfrm>
            <a:off x="2784475" y="2944813"/>
            <a:ext cx="6858000" cy="815975"/>
          </a:xfrm>
        </p:spPr>
        <p:txBody>
          <a:bodyPr anchor="t"/>
          <a:lstStyle/>
          <a:p>
            <a:pPr eaLnBrk="1" hangingPunct="1">
              <a:spcBef>
                <a:spcPct val="0"/>
              </a:spcBef>
              <a:spcAft>
                <a:spcPct val="0"/>
              </a:spcAft>
              <a:buClr>
                <a:srgbClr val="000000"/>
              </a:buClr>
              <a:buSzPts val="3600"/>
              <a:buFont typeface="Arial" panose="020B0604020202020204" pitchFamily="34" charset="0"/>
              <a:buNone/>
            </a:pPr>
            <a:r>
              <a:rPr lang="en-US" altLang="en-US" sz="3600" dirty="0">
                <a:latin typeface="Arial" panose="020B0604020202020204" pitchFamily="34" charset="0"/>
                <a:cs typeface="Arial" panose="020B0604020202020204" pitchFamily="34" charset="0"/>
              </a:rPr>
              <a:t>Analytics / Algorithms</a:t>
            </a:r>
          </a:p>
        </p:txBody>
      </p:sp>
      <p:sp>
        <p:nvSpPr>
          <p:cNvPr id="5124" name="Google Shape;108;p15">
            <a:extLst>
              <a:ext uri="{FF2B5EF4-FFF2-40B4-BE49-F238E27FC236}">
                <a16:creationId xmlns:a16="http://schemas.microsoft.com/office/drawing/2014/main" xmlns="" id="{A77A25F5-E93D-427A-94F7-C92D1BECD02A}"/>
              </a:ext>
            </a:extLst>
          </p:cNvPr>
          <p:cNvSpPr txBox="1">
            <a:spLocks noGrp="1" noChangeArrowheads="1"/>
          </p:cNvSpPr>
          <p:nvPr>
            <p:ph type="subTitle" idx="1"/>
          </p:nvPr>
        </p:nvSpPr>
        <p:spPr/>
        <p:txBody>
          <a:bodyPr anchor="ctr"/>
          <a:lstStyle/>
          <a:p>
            <a:pPr eaLnBrk="1" hangingPunct="1">
              <a:spcBef>
                <a:spcPct val="0"/>
              </a:spcBef>
              <a:spcAft>
                <a:spcPct val="0"/>
              </a:spcAft>
              <a:buClr>
                <a:srgbClr val="000000"/>
              </a:buClr>
            </a:pPr>
            <a:r>
              <a:rPr lang="en-US" altLang="en-US" dirty="0">
                <a:latin typeface="Arial" panose="020B0604020202020204" pitchFamily="34" charset="0"/>
                <a:cs typeface="Arial" panose="020B0604020202020204" pitchFamily="34" charset="0"/>
              </a:rPr>
              <a:t>Sprint 3 – Week 2 Presentation</a:t>
            </a:r>
          </a:p>
          <a:p>
            <a:pPr eaLnBrk="1" hangingPunct="1">
              <a:spcAft>
                <a:spcPct val="0"/>
              </a:spcAft>
              <a:buClr>
                <a:srgbClr val="000000"/>
              </a:buClr>
            </a:pPr>
            <a:r>
              <a:rPr lang="en-US" altLang="en-US" dirty="0">
                <a:latin typeface="Arial" panose="020B0604020202020204" pitchFamily="34" charset="0"/>
                <a:cs typeface="Arial" panose="020B0604020202020204" pitchFamily="34" charset="0"/>
              </a:rPr>
              <a:t>25 June 2019</a:t>
            </a:r>
          </a:p>
        </p:txBody>
      </p:sp>
      <p:sp>
        <p:nvSpPr>
          <p:cNvPr id="5125" name="Google Shape;109;p15">
            <a:extLst>
              <a:ext uri="{FF2B5EF4-FFF2-40B4-BE49-F238E27FC236}">
                <a16:creationId xmlns:a16="http://schemas.microsoft.com/office/drawing/2014/main" xmlns="" id="{D20BD99F-B1A6-4773-A745-857E422DEDBD}"/>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26EA31BA-289D-4F4D-A62F-93702F571BE5}" type="slidenum">
              <a:rPr lang="en-US" altLang="en-US" smtClean="0"/>
              <a:pPr>
                <a:defRPr/>
              </a:pPr>
              <a:t>2</a:t>
            </a:fld>
            <a:endParaRPr lang="en-US" altLang="en-US" sz="1200">
              <a:solidFill>
                <a:srgbClr val="888888"/>
              </a:solidFill>
            </a:endParaRPr>
          </a:p>
        </p:txBody>
      </p:sp>
      <p:pic>
        <p:nvPicPr>
          <p:cNvPr id="3" name="Picture 2">
            <a:extLst>
              <a:ext uri="{FF2B5EF4-FFF2-40B4-BE49-F238E27FC236}">
                <a16:creationId xmlns:a16="http://schemas.microsoft.com/office/drawing/2014/main" xmlns="" id="{438B7994-83D4-4232-8FE3-921B8E535FA6}"/>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5782876"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Testing and Validation of models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20</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850090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504689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Metrics used to assert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21</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49774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Incremental Results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22</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1472124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3" y="92075"/>
            <a:ext cx="354519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Visualizations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23</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997748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Google Shape;231;p23">
            <a:extLst>
              <a:ext uri="{FF2B5EF4-FFF2-40B4-BE49-F238E27FC236}">
                <a16:creationId xmlns:a16="http://schemas.microsoft.com/office/drawing/2014/main" xmlns="" id="{350C80A0-B832-4796-B1DE-EE8C917973E9}"/>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24</a:t>
            </a:fld>
            <a:endParaRPr lang="en-US" altLang="en-US" sz="1200">
              <a:solidFill>
                <a:srgbClr val="888888"/>
              </a:solidFill>
            </a:endParaRPr>
          </a:p>
        </p:txBody>
      </p:sp>
      <p:sp>
        <p:nvSpPr>
          <p:cNvPr id="24580" name="Google Shape;232;p23">
            <a:extLst>
              <a:ext uri="{FF2B5EF4-FFF2-40B4-BE49-F238E27FC236}">
                <a16:creationId xmlns:a16="http://schemas.microsoft.com/office/drawing/2014/main" xmlns="" id="{B8E31E7C-867A-47AA-9946-1E677A8F0ADB}"/>
              </a:ext>
            </a:extLst>
          </p:cNvPr>
          <p:cNvSpPr txBox="1">
            <a:spLocks noChangeArrowheads="1"/>
          </p:cNvSpPr>
          <p:nvPr/>
        </p:nvSpPr>
        <p:spPr bwMode="auto">
          <a:xfrm>
            <a:off x="201613" y="92075"/>
            <a:ext cx="6608762"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Understanding of Potential Algorithms</a:t>
            </a:r>
            <a:endParaRPr lang="en-US" altLang="en-US">
              <a:cs typeface="Helvetica Neue" charset="0"/>
            </a:endParaRPr>
          </a:p>
        </p:txBody>
      </p:sp>
      <p:sp>
        <p:nvSpPr>
          <p:cNvPr id="233" name="Google Shape;233;p23">
            <a:extLst>
              <a:ext uri="{FF2B5EF4-FFF2-40B4-BE49-F238E27FC236}">
                <a16:creationId xmlns:a16="http://schemas.microsoft.com/office/drawing/2014/main" xmlns="" id="{5DDB50DE-F9D5-4A62-AB96-36CC529C12F6}"/>
              </a:ext>
            </a:extLst>
          </p:cNvPr>
          <p:cNvSpPr txBox="1"/>
          <p:nvPr/>
        </p:nvSpPr>
        <p:spPr>
          <a:xfrm>
            <a:off x="431800" y="866775"/>
            <a:ext cx="8013700" cy="4702175"/>
          </a:xfrm>
          <a:prstGeom prst="rect">
            <a:avLst/>
          </a:prstGeom>
          <a:noFill/>
          <a:ln>
            <a:noFill/>
          </a:ln>
        </p:spPr>
        <p:txBody>
          <a:bodyPr spcFirstLastPara="1" lIns="91425" tIns="45700" rIns="91425" bIns="45700"/>
          <a:lstStyle/>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err="1">
                <a:solidFill>
                  <a:schemeClr val="dk1"/>
                </a:solidFill>
                <a:ea typeface="Arial"/>
                <a:cs typeface="Arial"/>
                <a:sym typeface="Arial"/>
              </a:rPr>
              <a:t>SafariBooksOnline</a:t>
            </a:r>
            <a:endParaRPr lang="en-US" sz="2100" kern="0" dirty="0">
              <a:solidFill>
                <a:schemeClr val="dk1"/>
              </a:solidFill>
              <a:ea typeface="Arial"/>
              <a:cs typeface="Arial"/>
              <a:sym typeface="Arial"/>
            </a:endParaRPr>
          </a:p>
          <a:p>
            <a:pPr marL="742950" lvl="1" indent="-285750">
              <a:buClr>
                <a:schemeClr val="dk1"/>
              </a:buClr>
              <a:buSzPts val="2100"/>
              <a:buFont typeface="Wingdings" panose="05000000000000000000" pitchFamily="2" charset="2"/>
              <a:buChar char="§"/>
              <a:defRPr/>
            </a:pPr>
            <a:r>
              <a:rPr lang="en-US" kern="0" dirty="0">
                <a:solidFill>
                  <a:schemeClr val="dk1"/>
                </a:solidFill>
                <a:cs typeface="Arial"/>
              </a:rPr>
              <a:t>Deep Learning with TensorFlow: Applications of Deep Neural Networks to Machine Learning Task – Jon </a:t>
            </a:r>
            <a:r>
              <a:rPr lang="en-US" kern="0" dirty="0" err="1">
                <a:solidFill>
                  <a:schemeClr val="dk1"/>
                </a:solidFill>
                <a:cs typeface="Arial"/>
              </a:rPr>
              <a:t>Krohn</a:t>
            </a:r>
            <a:endParaRPr lang="en-US" sz="2100" kern="0" dirty="0">
              <a:solidFill>
                <a:schemeClr val="dk1"/>
              </a:solidFill>
              <a:ea typeface="Arial"/>
              <a:cs typeface="Arial"/>
              <a:sym typeface="Arial"/>
            </a:endParaRPr>
          </a:p>
          <a:p>
            <a:pPr marL="342900" indent="-342900" eaLnBrk="1" fontAlgn="auto" hangingPunct="1">
              <a:spcBef>
                <a:spcPts val="0"/>
              </a:spcBef>
              <a:spcAft>
                <a:spcPts val="0"/>
              </a:spcAft>
              <a:buClr>
                <a:schemeClr val="dk1"/>
              </a:buClr>
              <a:buSzPts val="2100"/>
              <a:buFont typeface="Wingdings" panose="05000000000000000000" pitchFamily="2" charset="2"/>
              <a:buChar char="q"/>
              <a:defRPr/>
            </a:pPr>
            <a:r>
              <a:rPr lang="en-US" sz="2100" kern="0" dirty="0">
                <a:solidFill>
                  <a:schemeClr val="dk1"/>
                </a:solidFill>
                <a:ea typeface="Arial"/>
                <a:cs typeface="Arial"/>
                <a:sym typeface="Arial"/>
              </a:rPr>
              <a:t>Previous coursework material – GMU CS580 (attended by team member)</a:t>
            </a:r>
          </a:p>
          <a:p>
            <a:pPr marL="342900" indent="-342900" eaLnBrk="1" fontAlgn="auto" hangingPunct="1">
              <a:lnSpc>
                <a:spcPct val="200000"/>
              </a:lnSpc>
              <a:spcBef>
                <a:spcPts val="0"/>
              </a:spcBef>
              <a:spcAft>
                <a:spcPts val="0"/>
              </a:spcAft>
              <a:buClr>
                <a:schemeClr val="dk1"/>
              </a:buClr>
              <a:buSzPts val="2100"/>
              <a:buFont typeface="Wingdings" panose="05000000000000000000" pitchFamily="2" charset="2"/>
              <a:buChar char="q"/>
              <a:defRPr/>
            </a:pPr>
            <a:r>
              <a:rPr lang="en-US" sz="2100" kern="0" dirty="0">
                <a:ea typeface="Arial"/>
                <a:cs typeface="Arial"/>
                <a:sym typeface="Arial"/>
              </a:rPr>
              <a:t>Publication/Articles </a:t>
            </a:r>
          </a:p>
          <a:p>
            <a:pPr eaLnBrk="1" fontAlgn="auto" hangingPunct="1">
              <a:spcBef>
                <a:spcPts val="0"/>
              </a:spcBef>
              <a:spcAft>
                <a:spcPts val="0"/>
              </a:spcAft>
              <a:buClr>
                <a:schemeClr val="dk1"/>
              </a:buClr>
              <a:buSzPts val="2100"/>
              <a:defRPr/>
            </a:pPr>
            <a:r>
              <a:rPr lang="en-US" dirty="0">
                <a:hlinkClick r:id="rId3"/>
              </a:rPr>
              <a:t>https://blog.keras.io/building-powerful-image-classification-models-using-very-little-data.html</a:t>
            </a:r>
            <a:endParaRPr lang="en-US" dirty="0"/>
          </a:p>
          <a:p>
            <a:pPr eaLnBrk="1" fontAlgn="auto" hangingPunct="1">
              <a:spcBef>
                <a:spcPts val="0"/>
              </a:spcBef>
              <a:spcAft>
                <a:spcPts val="0"/>
              </a:spcAft>
              <a:buClr>
                <a:schemeClr val="dk1"/>
              </a:buClr>
              <a:buSzPts val="2100"/>
              <a:defRPr/>
            </a:pPr>
            <a:r>
              <a:rPr lang="en-US" dirty="0">
                <a:hlinkClick r:id="rId4"/>
              </a:rPr>
              <a:t>https://machinelearningmastery.com/cnn-long-short-term-memory-networks/</a:t>
            </a:r>
            <a:endParaRPr lang="en-US" dirty="0"/>
          </a:p>
          <a:p>
            <a:pPr eaLnBrk="1" fontAlgn="auto" hangingPunct="1">
              <a:spcBef>
                <a:spcPts val="0"/>
              </a:spcBef>
              <a:spcAft>
                <a:spcPts val="0"/>
              </a:spcAft>
              <a:buClr>
                <a:schemeClr val="dk1"/>
              </a:buClr>
              <a:buSzPts val="2100"/>
              <a:defRPr/>
            </a:pPr>
            <a:r>
              <a:rPr lang="en-US" dirty="0">
                <a:hlinkClick r:id="rId5"/>
              </a:rPr>
              <a:t>https://blog.algorithmia.com/introduction-to-deep-learning/</a:t>
            </a:r>
            <a:endParaRPr lang="en-US" dirty="0"/>
          </a:p>
          <a:p>
            <a:pPr>
              <a:buClr>
                <a:schemeClr val="dk1"/>
              </a:buClr>
              <a:buSzPts val="2100"/>
              <a:defRPr/>
            </a:pPr>
            <a:r>
              <a:rPr lang="en-US" dirty="0">
                <a:hlinkClick r:id="rId6"/>
              </a:rPr>
              <a:t>https://link.springer.com/chapter/10.1007/978-3-030-01424-7_25</a:t>
            </a:r>
            <a:endParaRPr lang="en-US" dirty="0"/>
          </a:p>
          <a:p>
            <a:pPr>
              <a:buClr>
                <a:schemeClr val="dk1"/>
              </a:buClr>
              <a:buSzPts val="2100"/>
              <a:defRPr/>
            </a:pPr>
            <a:r>
              <a:rPr lang="en-US" dirty="0">
                <a:hlinkClick r:id="rId7"/>
              </a:rPr>
              <a:t>https://arxiv.org/abs/1512.03385</a:t>
            </a:r>
            <a:endParaRPr lang="en-US" dirty="0"/>
          </a:p>
          <a:p>
            <a:pPr>
              <a:buClr>
                <a:schemeClr val="dk1"/>
              </a:buClr>
              <a:buSzPts val="2100"/>
              <a:defRPr/>
            </a:pPr>
            <a:endParaRPr lang="en-US" kern="0" dirty="0">
              <a:solidFill>
                <a:srgbClr val="FF0000"/>
              </a:solidFill>
              <a:ea typeface="Arial"/>
              <a:cs typeface="Arial"/>
              <a:sym typeface="Arial"/>
            </a:endParaRPr>
          </a:p>
          <a:p>
            <a:pPr lvl="1" eaLnBrk="1" fontAlgn="auto" hangingPunct="1">
              <a:spcBef>
                <a:spcPts val="0"/>
              </a:spcBef>
              <a:spcAft>
                <a:spcPts val="0"/>
              </a:spcAft>
              <a:buClr>
                <a:srgbClr val="000000"/>
              </a:buClr>
              <a:defRPr/>
            </a:pPr>
            <a:endParaRPr sz="1800" kern="0" dirty="0">
              <a:solidFill>
                <a:schemeClr val="dk1"/>
              </a:solidFill>
              <a:highlight>
                <a:srgbClr val="FFFF00"/>
              </a:highlight>
              <a:ea typeface="Arial"/>
              <a:cs typeface="Arial"/>
              <a:sym typeface="Arial"/>
            </a:endParaRPr>
          </a:p>
        </p:txBody>
      </p:sp>
      <p:pic>
        <p:nvPicPr>
          <p:cNvPr id="6" name="Picture 5">
            <a:extLst>
              <a:ext uri="{FF2B5EF4-FFF2-40B4-BE49-F238E27FC236}">
                <a16:creationId xmlns:a16="http://schemas.microsoft.com/office/drawing/2014/main" xmlns="" id="{0BD6E664-60BB-4AB6-86BE-3A04A08B6B2C}"/>
              </a:ext>
            </a:extLst>
          </p:cNvPr>
          <p:cNvPicPr>
            <a:picLocks noChangeAspect="1"/>
          </p:cNvPicPr>
          <p:nvPr/>
        </p:nvPicPr>
        <p:blipFill>
          <a:blip r:embed="rId8"/>
          <a:stretch>
            <a:fillRect/>
          </a:stretch>
        </p:blipFill>
        <p:spPr>
          <a:xfrm>
            <a:off x="10959428" y="136525"/>
            <a:ext cx="1032088" cy="122618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xmlns="" id="{AC554F12-117A-45F5-A67E-21F9825D1CA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25</a:t>
            </a:fld>
            <a:endParaRPr lang="uk-UA" altLang="en-US" sz="1200">
              <a:solidFill>
                <a:srgbClr val="888888"/>
              </a:solidFill>
            </a:endParaRPr>
          </a:p>
        </p:txBody>
      </p:sp>
      <p:sp>
        <p:nvSpPr>
          <p:cNvPr id="28676" name="Google Shape;239;p24">
            <a:extLst>
              <a:ext uri="{FF2B5EF4-FFF2-40B4-BE49-F238E27FC236}">
                <a16:creationId xmlns:a16="http://schemas.microsoft.com/office/drawing/2014/main" xmlns="" id="{D4CE9F22-BD2E-4DBF-BF7B-F5E7039DD98C}"/>
              </a:ext>
            </a:extLst>
          </p:cNvPr>
          <p:cNvSpPr txBox="1">
            <a:spLocks noChangeArrowheads="1"/>
          </p:cNvSpPr>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B781E98A-38F4-49F6-B6D5-B5BE3CE25D8F}" type="slidenum">
              <a:rPr lang="cs-CZ" altLang="en-US" sz="1200">
                <a:solidFill>
                  <a:srgbClr val="888888"/>
                </a:solidFill>
              </a:rPr>
              <a:pPr algn="r" eaLnBrk="1" hangingPunct="1"/>
              <a:t>25</a:t>
            </a:fld>
            <a:endParaRPr lang="cs-CZ" altLang="en-US" sz="1200">
              <a:solidFill>
                <a:srgbClr val="888888"/>
              </a:solidFill>
            </a:endParaRPr>
          </a:p>
        </p:txBody>
      </p:sp>
      <p:sp>
        <p:nvSpPr>
          <p:cNvPr id="6" name="Google Shape;240;p24">
            <a:extLst>
              <a:ext uri="{FF2B5EF4-FFF2-40B4-BE49-F238E27FC236}">
                <a16:creationId xmlns:a16="http://schemas.microsoft.com/office/drawing/2014/main" xmlns="" id="{59CC3D6B-06F7-4EE9-8D77-37097800C43A}"/>
              </a:ext>
            </a:extLst>
          </p:cNvPr>
          <p:cNvSpPr txBox="1"/>
          <p:nvPr/>
        </p:nvSpPr>
        <p:spPr>
          <a:xfrm>
            <a:off x="596900" y="1336675"/>
            <a:ext cx="9767888" cy="3074988"/>
          </a:xfrm>
          <a:prstGeom prst="rect">
            <a:avLst/>
          </a:prstGeom>
          <a:noFill/>
          <a:ln>
            <a:noFill/>
          </a:ln>
        </p:spPr>
        <p:txBody>
          <a:bodyPr spcFirstLastPara="1" lIns="91425" tIns="45700" rIns="91425" bIns="45700"/>
          <a:lstStyle/>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Initial implementation of CNN with 4 convolution layer and one Dense layer.</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Successfully ran on laptop for small dataset of Simpson images.</a:t>
            </a:r>
          </a:p>
          <a:p>
            <a:pPr marL="285750" indent="-285750" eaLnBrk="1" fontAlgn="auto" hangingPunct="1">
              <a:spcBef>
                <a:spcPts val="0"/>
              </a:spcBef>
              <a:spcAft>
                <a:spcPts val="0"/>
              </a:spcAft>
              <a:buClr>
                <a:schemeClr val="dk1"/>
              </a:buClr>
              <a:buSzPts val="1800"/>
              <a:buFont typeface="Wingdings" panose="05000000000000000000" pitchFamily="2" charset="2"/>
              <a:buChar char="q"/>
              <a:defRPr/>
            </a:pPr>
            <a:r>
              <a:rPr lang="en-US" sz="1800" kern="0" dirty="0">
                <a:solidFill>
                  <a:schemeClr val="dk1"/>
                </a:solidFill>
                <a:latin typeface="Arial"/>
                <a:ea typeface="Arial"/>
                <a:cs typeface="Arial"/>
                <a:sym typeface="Arial"/>
              </a:rPr>
              <a:t>Execution setup for Argo is completed and tested.  This is running successfully.</a:t>
            </a: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lang="en-US" sz="1800" kern="0" dirty="0">
              <a:solidFill>
                <a:schemeClr val="dk1"/>
              </a:solidFill>
              <a:latin typeface="Arial"/>
              <a:ea typeface="Arial"/>
              <a:cs typeface="Arial"/>
              <a:sym typeface="Arial"/>
            </a:endParaRPr>
          </a:p>
          <a:p>
            <a:pPr marL="285750" indent="-285750" eaLnBrk="1" fontAlgn="auto" hangingPunct="1">
              <a:spcBef>
                <a:spcPts val="0"/>
              </a:spcBef>
              <a:spcAft>
                <a:spcPts val="0"/>
              </a:spcAft>
              <a:buClr>
                <a:schemeClr val="dk1"/>
              </a:buClr>
              <a:buSzPts val="1800"/>
              <a:buFont typeface="Arial"/>
              <a:buChar char="•"/>
              <a:defRPr/>
            </a:pPr>
            <a:endParaRPr kern="0" dirty="0">
              <a:latin typeface="Arial"/>
              <a:ea typeface="Arial"/>
              <a:cs typeface="Arial"/>
              <a:sym typeface="Arial"/>
            </a:endParaRPr>
          </a:p>
          <a:p>
            <a:pPr lvl="1"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a:p>
            <a:pPr eaLnBrk="1" fontAlgn="auto" hangingPunct="1">
              <a:spcBef>
                <a:spcPts val="0"/>
              </a:spcBef>
              <a:spcAft>
                <a:spcPts val="0"/>
              </a:spcAft>
              <a:buClr>
                <a:srgbClr val="000000"/>
              </a:buClr>
              <a:buFont typeface="Arial"/>
              <a:buNone/>
              <a:defRPr/>
            </a:pPr>
            <a:endParaRPr sz="1800" kern="0" dirty="0">
              <a:solidFill>
                <a:schemeClr val="dk1"/>
              </a:solidFill>
              <a:latin typeface="Arial"/>
              <a:ea typeface="Arial"/>
              <a:cs typeface="Arial"/>
              <a:sym typeface="Arial"/>
            </a:endParaRPr>
          </a:p>
        </p:txBody>
      </p:sp>
      <p:sp>
        <p:nvSpPr>
          <p:cNvPr id="28678" name="Google Shape;241;p24">
            <a:extLst>
              <a:ext uri="{FF2B5EF4-FFF2-40B4-BE49-F238E27FC236}">
                <a16:creationId xmlns:a16="http://schemas.microsoft.com/office/drawing/2014/main" xmlns="" id="{03B7F70B-78CA-4C01-81DE-0EFFF0238E3A}"/>
              </a:ext>
            </a:extLst>
          </p:cNvPr>
          <p:cNvSpPr txBox="1">
            <a:spLocks noChangeArrowheads="1"/>
          </p:cNvSpPr>
          <p:nvPr/>
        </p:nvSpPr>
        <p:spPr bwMode="auto">
          <a:xfrm>
            <a:off x="201613" y="92075"/>
            <a:ext cx="7539037"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Algorithm Milestone Progress</a:t>
            </a:r>
            <a:endParaRPr lang="en-US" altLang="en-US">
              <a:cs typeface="Helvetica Neue" charset="0"/>
            </a:endParaRPr>
          </a:p>
        </p:txBody>
      </p:sp>
      <p:pic>
        <p:nvPicPr>
          <p:cNvPr id="7" name="Picture 6">
            <a:extLst>
              <a:ext uri="{FF2B5EF4-FFF2-40B4-BE49-F238E27FC236}">
                <a16:creationId xmlns:a16="http://schemas.microsoft.com/office/drawing/2014/main" xmlns="" id="{C324CFC0-8ED7-4930-94A7-59DB8B9FE62B}"/>
              </a:ext>
            </a:extLst>
          </p:cNvPr>
          <p:cNvPicPr>
            <a:picLocks noChangeAspect="1"/>
          </p:cNvPicPr>
          <p:nvPr/>
        </p:nvPicPr>
        <p:blipFill>
          <a:blip r:embed="rId2"/>
          <a:stretch>
            <a:fillRect/>
          </a:stretch>
        </p:blipFill>
        <p:spPr>
          <a:xfrm>
            <a:off x="10959428" y="136525"/>
            <a:ext cx="1032088" cy="122618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xmlns="" id="{3B578A0B-78AB-4965-9DFF-98037219E692}"/>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26</a:t>
            </a:fld>
            <a:endParaRPr lang="uk-UA" altLang="en-US" sz="1200">
              <a:solidFill>
                <a:srgbClr val="888888"/>
              </a:solidFill>
            </a:endParaRPr>
          </a:p>
        </p:txBody>
      </p:sp>
      <p:pic>
        <p:nvPicPr>
          <p:cNvPr id="29699" name="Picture 2" descr="Screen Shot 2019-06-09 at 3.47.39 PM.png">
            <a:extLst>
              <a:ext uri="{FF2B5EF4-FFF2-40B4-BE49-F238E27FC236}">
                <a16:creationId xmlns:a16="http://schemas.microsoft.com/office/drawing/2014/main" xmlns="" id="{3A39EDDA-4CB5-4C44-88BC-65D9C3448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2225675"/>
            <a:ext cx="1173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Google Shape;241;p24">
            <a:extLst>
              <a:ext uri="{FF2B5EF4-FFF2-40B4-BE49-F238E27FC236}">
                <a16:creationId xmlns:a16="http://schemas.microsoft.com/office/drawing/2014/main" xmlns="" id="{71154DE1-D377-4ADC-BC63-6AA306DA9CEE}"/>
              </a:ext>
            </a:extLst>
          </p:cNvPr>
          <p:cNvSpPr txBox="1">
            <a:spLocks noChangeArrowheads="1"/>
          </p:cNvSpPr>
          <p:nvPr/>
        </p:nvSpPr>
        <p:spPr bwMode="auto">
          <a:xfrm>
            <a:off x="228600" y="119063"/>
            <a:ext cx="753903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Execution Log </a:t>
            </a:r>
            <a:endParaRPr lang="en-US" altLang="en-US">
              <a:cs typeface="Helvetica Neue" charset="0"/>
            </a:endParaRPr>
          </a:p>
        </p:txBody>
      </p:sp>
      <p:sp>
        <p:nvSpPr>
          <p:cNvPr id="29702" name="TextBox 1">
            <a:extLst>
              <a:ext uri="{FF2B5EF4-FFF2-40B4-BE49-F238E27FC236}">
                <a16:creationId xmlns:a16="http://schemas.microsoft.com/office/drawing/2014/main" xmlns="" id="{0F1C3B5B-E3E8-49C7-9006-37A148F16F8E}"/>
              </a:ext>
            </a:extLst>
          </p:cNvPr>
          <p:cNvSpPr txBox="1">
            <a:spLocks noChangeArrowheads="1"/>
          </p:cNvSpPr>
          <p:nvPr/>
        </p:nvSpPr>
        <p:spPr bwMode="auto">
          <a:xfrm>
            <a:off x="190500" y="1757363"/>
            <a:ext cx="539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altLang="en-US" sz="1800"/>
              <a:t>From ARGO:</a:t>
            </a:r>
          </a:p>
        </p:txBody>
      </p:sp>
      <p:pic>
        <p:nvPicPr>
          <p:cNvPr id="7" name="Picture 6">
            <a:extLst>
              <a:ext uri="{FF2B5EF4-FFF2-40B4-BE49-F238E27FC236}">
                <a16:creationId xmlns:a16="http://schemas.microsoft.com/office/drawing/2014/main" xmlns="" id="{D976475D-FC86-4280-A147-2DE55B822018}"/>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xmlns="" id="{DA71B869-7DAA-4D17-B7DF-67CAF8248B0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27</a:t>
            </a:fld>
            <a:endParaRPr lang="uk-UA" altLang="en-US" sz="1200">
              <a:solidFill>
                <a:srgbClr val="888888"/>
              </a:solidFill>
            </a:endParaRPr>
          </a:p>
        </p:txBody>
      </p:sp>
      <p:pic>
        <p:nvPicPr>
          <p:cNvPr id="30723" name="Picture 2" descr="Screen Shot 2019-06-09 at 3.46.55 PM.png">
            <a:extLst>
              <a:ext uri="{FF2B5EF4-FFF2-40B4-BE49-F238E27FC236}">
                <a16:creationId xmlns:a16="http://schemas.microsoft.com/office/drawing/2014/main" xmlns="" id="{FB2122C0-C0C1-48E8-BA3F-973458CF3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8" y="1397000"/>
            <a:ext cx="6589712" cy="507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Google Shape;241;p24">
            <a:extLst>
              <a:ext uri="{FF2B5EF4-FFF2-40B4-BE49-F238E27FC236}">
                <a16:creationId xmlns:a16="http://schemas.microsoft.com/office/drawing/2014/main" xmlns="" id="{4289BA5D-DE9D-40EB-9BA5-3AF236EE11A5}"/>
              </a:ext>
            </a:extLst>
          </p:cNvPr>
          <p:cNvSpPr txBox="1">
            <a:spLocks noChangeArrowheads="1"/>
          </p:cNvSpPr>
          <p:nvPr/>
        </p:nvSpPr>
        <p:spPr bwMode="auto">
          <a:xfrm>
            <a:off x="260350" y="241300"/>
            <a:ext cx="7219950" cy="635000"/>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Core Goals - Performance for Small Dataset</a:t>
            </a:r>
            <a:endParaRPr lang="en-US" altLang="en-US">
              <a:cs typeface="Helvetica Neue" charset="0"/>
            </a:endParaRPr>
          </a:p>
        </p:txBody>
      </p:sp>
      <p:pic>
        <p:nvPicPr>
          <p:cNvPr id="6" name="Picture 5">
            <a:extLst>
              <a:ext uri="{FF2B5EF4-FFF2-40B4-BE49-F238E27FC236}">
                <a16:creationId xmlns:a16="http://schemas.microsoft.com/office/drawing/2014/main" xmlns="" id="{A4EBE12A-B170-444C-99A1-121412277BD4}"/>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8408988"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Mathematics and Statistics supporting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28</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200340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787187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Implementation and Comparison of algorithms</a:t>
            </a:r>
            <a:endParaRPr lang="en-US" altLang="en-US" dirty="0">
              <a:cs typeface="Helvetica Neue" charset="0"/>
            </a:endParaRPr>
          </a:p>
        </p:txBody>
      </p:sp>
      <p:sp>
        <p:nvSpPr>
          <p:cNvPr id="11270" name="Google Shape;160;p18">
            <a:extLst>
              <a:ext uri="{FF2B5EF4-FFF2-40B4-BE49-F238E27FC236}">
                <a16:creationId xmlns:a16="http://schemas.microsoft.com/office/drawing/2014/main" xmlns="" id="{69D5B5AA-0168-4A6C-AB0D-4374FAAD81FE}"/>
              </a:ext>
            </a:extLst>
          </p:cNvPr>
          <p:cNvSpPr txBox="1">
            <a:spLocks noChangeArrowheads="1"/>
          </p:cNvSpPr>
          <p:nvPr/>
        </p:nvSpPr>
        <p:spPr bwMode="auto">
          <a:xfrm>
            <a:off x="3092450" y="69850"/>
            <a:ext cx="677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29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Tree>
    <p:extLst>
      <p:ext uri="{BB962C8B-B14F-4D97-AF65-F5344CB8AC3E}">
        <p14:creationId xmlns:p14="http://schemas.microsoft.com/office/powerpoint/2010/main" val="336197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oogle Shape;115;p16">
            <a:extLst>
              <a:ext uri="{FF2B5EF4-FFF2-40B4-BE49-F238E27FC236}">
                <a16:creationId xmlns:a16="http://schemas.microsoft.com/office/drawing/2014/main" xmlns="" id="{A4A7B894-F324-4AC3-B93B-139255AA91E2}"/>
              </a:ext>
            </a:extLst>
          </p:cNvPr>
          <p:cNvGrpSpPr>
            <a:grpSpLocks/>
          </p:cNvGrpSpPr>
          <p:nvPr/>
        </p:nvGrpSpPr>
        <p:grpSpPr bwMode="auto">
          <a:xfrm>
            <a:off x="496888" y="5040313"/>
            <a:ext cx="8812212" cy="1271587"/>
            <a:chOff x="165590" y="1331029"/>
            <a:chExt cx="8812820" cy="619761"/>
          </a:xfrm>
        </p:grpSpPr>
        <p:sp>
          <p:nvSpPr>
            <p:cNvPr id="7195" name="Google Shape;116;p16">
              <a:extLst>
                <a:ext uri="{FF2B5EF4-FFF2-40B4-BE49-F238E27FC236}">
                  <a16:creationId xmlns:a16="http://schemas.microsoft.com/office/drawing/2014/main" xmlns="" id="{2409B5AB-426F-4D01-B423-5743DDC28464}"/>
                </a:ext>
              </a:extLst>
            </p:cNvPr>
            <p:cNvSpPr>
              <a:spLocks noChangeArrowheads="1"/>
            </p:cNvSpPr>
            <p:nvPr/>
          </p:nvSpPr>
          <p:spPr bwMode="auto">
            <a:xfrm>
              <a:off x="165590" y="1435124"/>
              <a:ext cx="1802420" cy="515666"/>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Final Presentations</a:t>
              </a:r>
              <a:endParaRPr lang="en-US" altLang="en-US"/>
            </a:p>
          </p:txBody>
        </p:sp>
        <p:sp>
          <p:nvSpPr>
            <p:cNvPr id="7196" name="Google Shape;117;p16">
              <a:extLst>
                <a:ext uri="{FF2B5EF4-FFF2-40B4-BE49-F238E27FC236}">
                  <a16:creationId xmlns:a16="http://schemas.microsoft.com/office/drawing/2014/main" xmlns="" id="{09ABE4AC-98D8-44F2-8596-8DE51CDC6518}"/>
                </a:ext>
              </a:extLst>
            </p:cNvPr>
            <p:cNvSpPr>
              <a:spLocks noChangeArrowheads="1"/>
            </p:cNvSpPr>
            <p:nvPr/>
          </p:nvSpPr>
          <p:spPr bwMode="auto">
            <a:xfrm>
              <a:off x="1968010" y="1435125"/>
              <a:ext cx="5570710" cy="515665"/>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components integrated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supports final decision</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Presentation made</a:t>
              </a:r>
              <a:endParaRPr lang="en-US" altLang="en-US"/>
            </a:p>
          </p:txBody>
        </p:sp>
        <p:sp>
          <p:nvSpPr>
            <p:cNvPr id="7197" name="Google Shape;118;p16">
              <a:extLst>
                <a:ext uri="{FF2B5EF4-FFF2-40B4-BE49-F238E27FC236}">
                  <a16:creationId xmlns:a16="http://schemas.microsoft.com/office/drawing/2014/main" xmlns="" id="{8C82DEE9-03CA-4061-8745-29FF63A3E054}"/>
                </a:ext>
              </a:extLst>
            </p:cNvPr>
            <p:cNvSpPr>
              <a:spLocks noChangeArrowheads="1"/>
            </p:cNvSpPr>
            <p:nvPr/>
          </p:nvSpPr>
          <p:spPr bwMode="auto">
            <a:xfrm>
              <a:off x="7538720" y="1331029"/>
              <a:ext cx="1439690" cy="619761"/>
            </a:xfrm>
            <a:prstGeom prst="rect">
              <a:avLst/>
            </a:prstGeom>
            <a:solidFill>
              <a:srgbClr val="FD979B"/>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30 July;</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6 Aug</a:t>
              </a:r>
              <a:endParaRPr lang="en-US" altLang="en-US" sz="1600">
                <a:latin typeface="Arial Narrow" panose="020B0606020202030204" pitchFamily="34" charset="0"/>
                <a:sym typeface="Arial Narrow" panose="020B0606020202030204" pitchFamily="34" charset="0"/>
              </a:endParaRPr>
            </a:p>
          </p:txBody>
        </p:sp>
      </p:grpSp>
      <p:grpSp>
        <p:nvGrpSpPr>
          <p:cNvPr id="7171" name="Google Shape;119;p16">
            <a:extLst>
              <a:ext uri="{FF2B5EF4-FFF2-40B4-BE49-F238E27FC236}">
                <a16:creationId xmlns:a16="http://schemas.microsoft.com/office/drawing/2014/main" xmlns="" id="{9DF3ABE3-FA55-4DFE-B71D-8158A548EF8A}"/>
              </a:ext>
            </a:extLst>
          </p:cNvPr>
          <p:cNvGrpSpPr>
            <a:grpSpLocks/>
          </p:cNvGrpSpPr>
          <p:nvPr/>
        </p:nvGrpSpPr>
        <p:grpSpPr bwMode="auto">
          <a:xfrm>
            <a:off x="496888" y="1074738"/>
            <a:ext cx="8812212" cy="369887"/>
            <a:chOff x="165590" y="931764"/>
            <a:chExt cx="8812820" cy="399265"/>
          </a:xfrm>
        </p:grpSpPr>
        <p:sp>
          <p:nvSpPr>
            <p:cNvPr id="120" name="Google Shape;120;p16">
              <a:extLst>
                <a:ext uri="{FF2B5EF4-FFF2-40B4-BE49-F238E27FC236}">
                  <a16:creationId xmlns:a16="http://schemas.microsoft.com/office/drawing/2014/main" xmlns="" id="{91F3AF09-F81A-45FD-98FD-C1B24D2B8039}"/>
                </a:ext>
              </a:extLst>
            </p:cNvPr>
            <p:cNvSpPr/>
            <p:nvPr/>
          </p:nvSpPr>
          <p:spPr>
            <a:xfrm>
              <a:off x="165590" y="931764"/>
              <a:ext cx="1801936"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Sprint</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1" name="Google Shape;121;p16">
              <a:extLst>
                <a:ext uri="{FF2B5EF4-FFF2-40B4-BE49-F238E27FC236}">
                  <a16:creationId xmlns:a16="http://schemas.microsoft.com/office/drawing/2014/main" xmlns="" id="{16D50D40-C483-4153-8BAD-6B9F2357DC0A}"/>
                </a:ext>
              </a:extLst>
            </p:cNvPr>
            <p:cNvSpPr/>
            <p:nvPr/>
          </p:nvSpPr>
          <p:spPr>
            <a:xfrm>
              <a:off x="1967526" y="931764"/>
              <a:ext cx="5570922"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Milestone Goals</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sp>
          <p:nvSpPr>
            <p:cNvPr id="122" name="Google Shape;122;p16">
              <a:extLst>
                <a:ext uri="{FF2B5EF4-FFF2-40B4-BE49-F238E27FC236}">
                  <a16:creationId xmlns:a16="http://schemas.microsoft.com/office/drawing/2014/main" xmlns="" id="{39BAAD64-771A-4236-B294-C1E54B533964}"/>
                </a:ext>
              </a:extLst>
            </p:cNvPr>
            <p:cNvSpPr/>
            <p:nvPr/>
          </p:nvSpPr>
          <p:spPr>
            <a:xfrm>
              <a:off x="7538449" y="931764"/>
              <a:ext cx="1439961"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lIns="91425" tIns="45700" rIns="91425" bIns="45700"/>
            <a:lstStyle/>
            <a:p>
              <a:pPr eaLnBrk="1" fontAlgn="auto" hangingPunct="1">
                <a:spcBef>
                  <a:spcPts val="0"/>
                </a:spcBef>
                <a:spcAft>
                  <a:spcPts val="0"/>
                </a:spcAft>
                <a:buClr>
                  <a:srgbClr val="000000"/>
                </a:buClr>
                <a:buFont typeface="Arial"/>
                <a:buNone/>
                <a:defRPr/>
              </a:pPr>
              <a:r>
                <a:rPr lang="en-US" sz="1600" b="1" kern="0">
                  <a:solidFill>
                    <a:schemeClr val="lt1"/>
                  </a:solidFill>
                  <a:latin typeface="Arial"/>
                  <a:ea typeface="Arial"/>
                  <a:cs typeface="Arial"/>
                  <a:sym typeface="Arial"/>
                </a:rPr>
                <a:t>Presentation </a:t>
              </a:r>
              <a:endParaRPr kern="0">
                <a:latin typeface="Arial"/>
                <a:ea typeface="Arial"/>
                <a:cs typeface="Arial"/>
                <a:sym typeface="Arial"/>
              </a:endParaRPr>
            </a:p>
            <a:p>
              <a:pPr marL="174621" eaLnBrk="1" fontAlgn="auto" hangingPunct="1">
                <a:spcBef>
                  <a:spcPts val="0"/>
                </a:spcBef>
                <a:spcAft>
                  <a:spcPts val="0"/>
                </a:spcAft>
                <a:buClr>
                  <a:srgbClr val="000000"/>
                </a:buClr>
                <a:buFont typeface="Arial"/>
                <a:buNone/>
                <a:defRPr/>
              </a:pPr>
              <a:endParaRPr sz="1600" kern="0">
                <a:solidFill>
                  <a:schemeClr val="lt1"/>
                </a:solidFill>
                <a:latin typeface="Arial"/>
                <a:ea typeface="Arial"/>
                <a:cs typeface="Arial"/>
                <a:sym typeface="Arial"/>
              </a:endParaRPr>
            </a:p>
          </p:txBody>
        </p:sp>
      </p:grpSp>
      <p:grpSp>
        <p:nvGrpSpPr>
          <p:cNvPr id="7172" name="Google Shape;123;p16">
            <a:extLst>
              <a:ext uri="{FF2B5EF4-FFF2-40B4-BE49-F238E27FC236}">
                <a16:creationId xmlns:a16="http://schemas.microsoft.com/office/drawing/2014/main" xmlns="" id="{36DB8148-8990-4FDC-A0CE-6969987360B5}"/>
              </a:ext>
            </a:extLst>
          </p:cNvPr>
          <p:cNvGrpSpPr>
            <a:grpSpLocks/>
          </p:cNvGrpSpPr>
          <p:nvPr/>
        </p:nvGrpSpPr>
        <p:grpSpPr bwMode="auto">
          <a:xfrm>
            <a:off x="496888" y="1436688"/>
            <a:ext cx="8812212" cy="1328737"/>
            <a:chOff x="165590" y="1331029"/>
            <a:chExt cx="8812820" cy="1328231"/>
          </a:xfrm>
        </p:grpSpPr>
        <p:sp>
          <p:nvSpPr>
            <p:cNvPr id="7189" name="Google Shape;124;p16">
              <a:extLst>
                <a:ext uri="{FF2B5EF4-FFF2-40B4-BE49-F238E27FC236}">
                  <a16:creationId xmlns:a16="http://schemas.microsoft.com/office/drawing/2014/main" xmlns="" id="{8EB20211-138E-4B34-9DA2-42FBD7478041}"/>
                </a:ext>
              </a:extLst>
            </p:cNvPr>
            <p:cNvSpPr>
              <a:spLocks noChangeArrowheads="1"/>
            </p:cNvSpPr>
            <p:nvPr/>
          </p:nvSpPr>
          <p:spPr bwMode="auto">
            <a:xfrm>
              <a:off x="165590" y="1331029"/>
              <a:ext cx="180242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Problem Definition and Project Plans</a:t>
              </a:r>
              <a:endParaRPr lang="en-US" altLang="en-US"/>
            </a:p>
          </p:txBody>
        </p:sp>
        <p:sp>
          <p:nvSpPr>
            <p:cNvPr id="7190" name="Google Shape;125;p16">
              <a:extLst>
                <a:ext uri="{FF2B5EF4-FFF2-40B4-BE49-F238E27FC236}">
                  <a16:creationId xmlns:a16="http://schemas.microsoft.com/office/drawing/2014/main" xmlns="" id="{A3290B3D-EB70-4713-860E-B3E23614DCD2}"/>
                </a:ext>
              </a:extLst>
            </p:cNvPr>
            <p:cNvSpPr>
              <a:spLocks noChangeArrowheads="1"/>
            </p:cNvSpPr>
            <p:nvPr/>
          </p:nvSpPr>
          <p:spPr bwMode="auto">
            <a:xfrm>
              <a:off x="1968010" y="1331029"/>
              <a:ext cx="5570710" cy="1303598"/>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Problem (decision)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Understanding of complexity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data source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Potential analytics identified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Project schedule defined</a:t>
              </a:r>
              <a:endParaRPr lang="en-US" altLang="en-US" sz="1600"/>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Participant roles assigned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mitigation plan</a:t>
              </a:r>
            </a:p>
          </p:txBody>
        </p:sp>
        <p:sp>
          <p:nvSpPr>
            <p:cNvPr id="7191" name="Google Shape;126;p16">
              <a:extLst>
                <a:ext uri="{FF2B5EF4-FFF2-40B4-BE49-F238E27FC236}">
                  <a16:creationId xmlns:a16="http://schemas.microsoft.com/office/drawing/2014/main" xmlns="" id="{5DBE2515-0A26-4332-9E6A-77ABEBADB489}"/>
                </a:ext>
              </a:extLst>
            </p:cNvPr>
            <p:cNvSpPr>
              <a:spLocks noChangeArrowheads="1"/>
            </p:cNvSpPr>
            <p:nvPr/>
          </p:nvSpPr>
          <p:spPr bwMode="auto">
            <a:xfrm>
              <a:off x="7538720" y="1331029"/>
              <a:ext cx="1439690" cy="1328231"/>
            </a:xfrm>
            <a:prstGeom prst="rect">
              <a:avLst/>
            </a:prstGeom>
            <a:solidFill>
              <a:srgbClr val="F4B081"/>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28 May; Full Sprint 4 Jun</a:t>
              </a:r>
              <a:endParaRPr lang="en-US" altLang="en-US"/>
            </a:p>
            <a:p>
              <a:pPr eaLnBrk="1" hangingPunct="1"/>
              <a:endParaRPr lang="en-US" altLang="en-US" sz="16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3" name="Google Shape;127;p16">
            <a:extLst>
              <a:ext uri="{FF2B5EF4-FFF2-40B4-BE49-F238E27FC236}">
                <a16:creationId xmlns:a16="http://schemas.microsoft.com/office/drawing/2014/main" xmlns="" id="{04F18F3C-815B-496D-B0CB-3F0760DAFD72}"/>
              </a:ext>
            </a:extLst>
          </p:cNvPr>
          <p:cNvGrpSpPr>
            <a:grpSpLocks/>
          </p:cNvGrpSpPr>
          <p:nvPr/>
        </p:nvGrpSpPr>
        <p:grpSpPr bwMode="auto">
          <a:xfrm>
            <a:off x="496888" y="2765425"/>
            <a:ext cx="8812212" cy="866775"/>
            <a:chOff x="165590" y="1331029"/>
            <a:chExt cx="8812820" cy="619761"/>
          </a:xfrm>
        </p:grpSpPr>
        <p:sp>
          <p:nvSpPr>
            <p:cNvPr id="7186" name="Google Shape;128;p16">
              <a:extLst>
                <a:ext uri="{FF2B5EF4-FFF2-40B4-BE49-F238E27FC236}">
                  <a16:creationId xmlns:a16="http://schemas.microsoft.com/office/drawing/2014/main" xmlns="" id="{2C3F992E-99C4-42B4-B793-0111FB51793D}"/>
                </a:ext>
              </a:extLst>
            </p:cNvPr>
            <p:cNvSpPr>
              <a:spLocks noChangeArrowheads="1"/>
            </p:cNvSpPr>
            <p:nvPr/>
          </p:nvSpPr>
          <p:spPr bwMode="auto">
            <a:xfrm>
              <a:off x="165590" y="1331029"/>
              <a:ext cx="180242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Data Sets</a:t>
              </a:r>
              <a:endParaRPr lang="en-US" altLang="en-US"/>
            </a:p>
          </p:txBody>
        </p:sp>
        <p:sp>
          <p:nvSpPr>
            <p:cNvPr id="7187" name="Google Shape;129;p16">
              <a:extLst>
                <a:ext uri="{FF2B5EF4-FFF2-40B4-BE49-F238E27FC236}">
                  <a16:creationId xmlns:a16="http://schemas.microsoft.com/office/drawing/2014/main" xmlns="" id="{78828B52-B68F-4D4A-9DEF-6EE3CA363C25}"/>
                </a:ext>
              </a:extLst>
            </p:cNvPr>
            <p:cNvSpPr>
              <a:spLocks noChangeArrowheads="1"/>
            </p:cNvSpPr>
            <p:nvPr/>
          </p:nvSpPr>
          <p:spPr bwMode="auto">
            <a:xfrm>
              <a:off x="1968010" y="1331030"/>
              <a:ext cx="5570710" cy="587627"/>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Data located and accessed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processing underway</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8" name="Google Shape;130;p16">
              <a:extLst>
                <a:ext uri="{FF2B5EF4-FFF2-40B4-BE49-F238E27FC236}">
                  <a16:creationId xmlns:a16="http://schemas.microsoft.com/office/drawing/2014/main" xmlns="" id="{10C39C13-EC33-4025-9058-BEC08C706A74}"/>
                </a:ext>
              </a:extLst>
            </p:cNvPr>
            <p:cNvSpPr>
              <a:spLocks noChangeArrowheads="1"/>
            </p:cNvSpPr>
            <p:nvPr/>
          </p:nvSpPr>
          <p:spPr bwMode="auto">
            <a:xfrm>
              <a:off x="7538720" y="1331029"/>
              <a:ext cx="1439690" cy="619761"/>
            </a:xfrm>
            <a:prstGeom prst="rect">
              <a:avLst/>
            </a:prstGeom>
            <a:solidFill>
              <a:srgbClr val="FFA0FE"/>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11 Jun;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18 Jun</a:t>
              </a:r>
              <a:endParaRPr lang="en-US" altLang="en-US" sz="1200"/>
            </a:p>
            <a:p>
              <a:pPr algn="ctr" eaLnBrk="1" hangingPunct="1"/>
              <a:endParaRPr lang="en-US" altLang="en-US" sz="1600">
                <a:latin typeface="Arial Narrow" panose="020B0606020202030204" pitchFamily="34" charset="0"/>
                <a:sym typeface="Arial Narrow" panose="020B0606020202030204" pitchFamily="34" charset="0"/>
              </a:endParaRPr>
            </a:p>
          </p:txBody>
        </p:sp>
      </p:grpSp>
      <p:grpSp>
        <p:nvGrpSpPr>
          <p:cNvPr id="7174" name="Google Shape;131;p16">
            <a:extLst>
              <a:ext uri="{FF2B5EF4-FFF2-40B4-BE49-F238E27FC236}">
                <a16:creationId xmlns:a16="http://schemas.microsoft.com/office/drawing/2014/main" xmlns="" id="{5AAC4553-2C7F-4A3A-B986-50185553ED29}"/>
              </a:ext>
            </a:extLst>
          </p:cNvPr>
          <p:cNvGrpSpPr>
            <a:grpSpLocks/>
          </p:cNvGrpSpPr>
          <p:nvPr/>
        </p:nvGrpSpPr>
        <p:grpSpPr bwMode="auto">
          <a:xfrm>
            <a:off x="496888" y="3589338"/>
            <a:ext cx="8812212" cy="804862"/>
            <a:chOff x="165590" y="1331029"/>
            <a:chExt cx="8812820" cy="874397"/>
          </a:xfrm>
        </p:grpSpPr>
        <p:sp>
          <p:nvSpPr>
            <p:cNvPr id="7183" name="Google Shape;132;p16">
              <a:extLst>
                <a:ext uri="{FF2B5EF4-FFF2-40B4-BE49-F238E27FC236}">
                  <a16:creationId xmlns:a16="http://schemas.microsoft.com/office/drawing/2014/main" xmlns="" id="{A245D2CC-7149-4619-8D8A-A39B77E16D28}"/>
                </a:ext>
              </a:extLst>
            </p:cNvPr>
            <p:cNvSpPr>
              <a:spLocks noChangeArrowheads="1"/>
            </p:cNvSpPr>
            <p:nvPr/>
          </p:nvSpPr>
          <p:spPr bwMode="auto">
            <a:xfrm>
              <a:off x="165590" y="1331029"/>
              <a:ext cx="180242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Analytics/algorithms</a:t>
              </a:r>
              <a:endParaRPr lang="en-US" altLang="en-US"/>
            </a:p>
          </p:txBody>
        </p:sp>
        <p:sp>
          <p:nvSpPr>
            <p:cNvPr id="7184" name="Google Shape;133;p16">
              <a:extLst>
                <a:ext uri="{FF2B5EF4-FFF2-40B4-BE49-F238E27FC236}">
                  <a16:creationId xmlns:a16="http://schemas.microsoft.com/office/drawing/2014/main" xmlns="" id="{D3C552CB-DF24-498D-B3BD-7E123812CD80}"/>
                </a:ext>
              </a:extLst>
            </p:cNvPr>
            <p:cNvSpPr>
              <a:spLocks noChangeArrowheads="1"/>
            </p:cNvSpPr>
            <p:nvPr/>
          </p:nvSpPr>
          <p:spPr bwMode="auto">
            <a:xfrm>
              <a:off x="1968010" y="1331030"/>
              <a:ext cx="5570710" cy="874396"/>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Algorithms defined and coded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Initial applications completed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5" name="Google Shape;134;p16">
              <a:extLst>
                <a:ext uri="{FF2B5EF4-FFF2-40B4-BE49-F238E27FC236}">
                  <a16:creationId xmlns:a16="http://schemas.microsoft.com/office/drawing/2014/main" xmlns="" id="{0C07D618-EFF8-493C-AE0E-5237552BC2CE}"/>
                </a:ext>
              </a:extLst>
            </p:cNvPr>
            <p:cNvSpPr>
              <a:spLocks noChangeArrowheads="1"/>
            </p:cNvSpPr>
            <p:nvPr/>
          </p:nvSpPr>
          <p:spPr bwMode="auto">
            <a:xfrm>
              <a:off x="7538720" y="1331029"/>
              <a:ext cx="1439690" cy="860954"/>
            </a:xfrm>
            <a:prstGeom prst="rect">
              <a:avLst/>
            </a:prstGeom>
            <a:solidFill>
              <a:srgbClr val="FFFF88"/>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25 Jun </a:t>
              </a:r>
              <a:endParaRPr lang="en-US" altLang="en-US"/>
            </a:p>
            <a:p>
              <a:pPr eaLnBrk="1" hangingPunct="1"/>
              <a:r>
                <a:rPr lang="en-US" altLang="en-US" sz="1200">
                  <a:latin typeface="Arial Narrow" panose="020B0606020202030204" pitchFamily="34" charset="0"/>
                  <a:sym typeface="Arial Narrow" panose="020B0606020202030204" pitchFamily="34" charset="0"/>
                </a:rPr>
                <a:t>&amp; 2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9 Jul</a:t>
              </a:r>
              <a:endParaRPr lang="en-US" altLang="en-US"/>
            </a:p>
          </p:txBody>
        </p:sp>
      </p:grpSp>
      <p:grpSp>
        <p:nvGrpSpPr>
          <p:cNvPr id="7175" name="Google Shape;135;p16">
            <a:extLst>
              <a:ext uri="{FF2B5EF4-FFF2-40B4-BE49-F238E27FC236}">
                <a16:creationId xmlns:a16="http://schemas.microsoft.com/office/drawing/2014/main" xmlns="" id="{42CE4B86-164C-4F9B-913D-65283973B92B}"/>
              </a:ext>
            </a:extLst>
          </p:cNvPr>
          <p:cNvGrpSpPr>
            <a:grpSpLocks/>
          </p:cNvGrpSpPr>
          <p:nvPr/>
        </p:nvGrpSpPr>
        <p:grpSpPr bwMode="auto">
          <a:xfrm>
            <a:off x="496888" y="4381500"/>
            <a:ext cx="8812212" cy="852488"/>
            <a:chOff x="165590" y="1713870"/>
            <a:chExt cx="8812820" cy="839789"/>
          </a:xfrm>
        </p:grpSpPr>
        <p:sp>
          <p:nvSpPr>
            <p:cNvPr id="7180" name="Google Shape;136;p16">
              <a:extLst>
                <a:ext uri="{FF2B5EF4-FFF2-40B4-BE49-F238E27FC236}">
                  <a16:creationId xmlns:a16="http://schemas.microsoft.com/office/drawing/2014/main" xmlns="" id="{7492639C-BEC7-42C9-B772-A80CA0553A91}"/>
                </a:ext>
              </a:extLst>
            </p:cNvPr>
            <p:cNvSpPr>
              <a:spLocks noChangeArrowheads="1"/>
            </p:cNvSpPr>
            <p:nvPr/>
          </p:nvSpPr>
          <p:spPr bwMode="auto">
            <a:xfrm>
              <a:off x="165590" y="1713870"/>
              <a:ext cx="1802420" cy="834008"/>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600">
                  <a:latin typeface="Arial Narrow" panose="020B0606020202030204" pitchFamily="34" charset="0"/>
                  <a:sym typeface="Arial Narrow" panose="020B0606020202030204" pitchFamily="34" charset="0"/>
                </a:rPr>
                <a:t>Visualizations</a:t>
              </a:r>
              <a:endParaRPr lang="en-US" altLang="en-US"/>
            </a:p>
          </p:txBody>
        </p:sp>
        <p:sp>
          <p:nvSpPr>
            <p:cNvPr id="7181" name="Google Shape;137;p16">
              <a:extLst>
                <a:ext uri="{FF2B5EF4-FFF2-40B4-BE49-F238E27FC236}">
                  <a16:creationId xmlns:a16="http://schemas.microsoft.com/office/drawing/2014/main" xmlns="" id="{BAE4547F-60A2-4B10-B8E3-7A8DD06DFDE2}"/>
                </a:ext>
              </a:extLst>
            </p:cNvPr>
            <p:cNvSpPr>
              <a:spLocks noChangeArrowheads="1"/>
            </p:cNvSpPr>
            <p:nvPr/>
          </p:nvSpPr>
          <p:spPr bwMode="auto">
            <a:xfrm>
              <a:off x="1968010" y="1744009"/>
              <a:ext cx="557071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marL="111125" indent="-111125">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concepts defined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Visualization implemented</a:t>
              </a:r>
              <a:endParaRPr lang="en-US" altLang="en-US"/>
            </a:p>
            <a:p>
              <a:pPr eaLnBrk="1" hangingPunct="1">
                <a:buSzPts val="1600"/>
                <a:buFont typeface="Arial" panose="020B0604020202020204" pitchFamily="34" charset="0"/>
                <a:buChar char="•"/>
              </a:pPr>
              <a:r>
                <a:rPr lang="en-US" altLang="en-US" sz="1600">
                  <a:latin typeface="Arial Narrow" panose="020B0606020202030204" pitchFamily="34" charset="0"/>
                  <a:sym typeface="Arial Narrow" panose="020B0606020202030204" pitchFamily="34" charset="0"/>
                </a:rPr>
                <a:t>Risks identified and mitigated</a:t>
              </a:r>
            </a:p>
          </p:txBody>
        </p:sp>
        <p:sp>
          <p:nvSpPr>
            <p:cNvPr id="7182" name="Google Shape;138;p16">
              <a:extLst>
                <a:ext uri="{FF2B5EF4-FFF2-40B4-BE49-F238E27FC236}">
                  <a16:creationId xmlns:a16="http://schemas.microsoft.com/office/drawing/2014/main" xmlns="" id="{C0600663-0B97-4E9D-BEC4-5606383731EF}"/>
                </a:ext>
              </a:extLst>
            </p:cNvPr>
            <p:cNvSpPr>
              <a:spLocks noChangeArrowheads="1"/>
            </p:cNvSpPr>
            <p:nvPr/>
          </p:nvSpPr>
          <p:spPr bwMode="auto">
            <a:xfrm>
              <a:off x="7538720" y="1744009"/>
              <a:ext cx="1439690" cy="809650"/>
            </a:xfrm>
            <a:prstGeom prst="rect">
              <a:avLst/>
            </a:prstGeom>
            <a:solidFill>
              <a:srgbClr val="99CCFF"/>
            </a:solidFill>
            <a:ln w="9525">
              <a:solidFill>
                <a:srgbClr val="000000"/>
              </a:solidFill>
              <a:round/>
              <a:headEnd type="none" w="sm" len="sm"/>
              <a:tailEnd type="none" w="sm" len="sm"/>
            </a:ln>
          </p:spPr>
          <p:txBody>
            <a:bodyPr lIns="91425" tIns="45700" rIns="91425" bIns="457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200">
                  <a:latin typeface="Arial Narrow" panose="020B0606020202030204" pitchFamily="34" charset="0"/>
                  <a:sym typeface="Arial Narrow" panose="020B0606020202030204" pitchFamily="34" charset="0"/>
                </a:rPr>
                <a:t>Mid-sprint 16 Jul; </a:t>
              </a:r>
              <a:endParaRPr lang="en-US" altLang="en-US"/>
            </a:p>
            <a:p>
              <a:pPr eaLnBrk="1" hangingPunct="1"/>
              <a:r>
                <a:rPr lang="en-US" altLang="en-US" sz="1200">
                  <a:latin typeface="Arial Narrow" panose="020B0606020202030204" pitchFamily="34" charset="0"/>
                  <a:sym typeface="Arial Narrow" panose="020B0606020202030204" pitchFamily="34" charset="0"/>
                </a:rPr>
                <a:t>Full Sprint 23 Jul</a:t>
              </a:r>
              <a:endParaRPr lang="en-US" altLang="en-US"/>
            </a:p>
          </p:txBody>
        </p:sp>
      </p:grpSp>
      <p:sp>
        <p:nvSpPr>
          <p:cNvPr id="7176" name="Google Shape;139;p16">
            <a:extLst>
              <a:ext uri="{FF2B5EF4-FFF2-40B4-BE49-F238E27FC236}">
                <a16:creationId xmlns:a16="http://schemas.microsoft.com/office/drawing/2014/main" xmlns="" id="{9E263C28-30A3-4993-A13C-D5CD79E3282A}"/>
              </a:ext>
            </a:extLst>
          </p:cNvPr>
          <p:cNvSpPr>
            <a:spLocks noChangeArrowheads="1"/>
          </p:cNvSpPr>
          <p:nvPr/>
        </p:nvSpPr>
        <p:spPr bwMode="auto">
          <a:xfrm>
            <a:off x="496888" y="3556000"/>
            <a:ext cx="8812212" cy="866775"/>
          </a:xfrm>
          <a:prstGeom prst="rect">
            <a:avLst/>
          </a:prstGeom>
          <a:noFill/>
          <a:ln w="5397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7177" name="Google Shape;140;p16">
            <a:extLst>
              <a:ext uri="{FF2B5EF4-FFF2-40B4-BE49-F238E27FC236}">
                <a16:creationId xmlns:a16="http://schemas.microsoft.com/office/drawing/2014/main" xmlns="" id="{69058DFA-9C52-420F-A38E-E7ED7E371034}"/>
              </a:ext>
            </a:extLst>
          </p:cNvPr>
          <p:cNvSpPr txBox="1">
            <a:spLocks noChangeArrowheads="1"/>
          </p:cNvSpPr>
          <p:nvPr/>
        </p:nvSpPr>
        <p:spPr bwMode="auto">
          <a:xfrm>
            <a:off x="160338" y="1174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Project Sprints</a:t>
            </a:r>
            <a:endParaRPr lang="en-US" altLang="en-US">
              <a:cs typeface="Helvetica Neue" charset="0"/>
            </a:endParaRPr>
          </a:p>
        </p:txBody>
      </p:sp>
      <p:sp>
        <p:nvSpPr>
          <p:cNvPr id="7178" name="Google Shape;141;p16">
            <a:extLst>
              <a:ext uri="{FF2B5EF4-FFF2-40B4-BE49-F238E27FC236}">
                <a16:creationId xmlns:a16="http://schemas.microsoft.com/office/drawing/2014/main" xmlns="" id="{7D71D5D1-40DB-44A7-A140-7495D2C74DE6}"/>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fld id="{FE00C117-8E48-4E98-AD36-034E6B5F8512}" type="slidenum">
              <a:rPr lang="en-US" altLang="en-US" smtClean="0"/>
              <a:pPr>
                <a:defRPr/>
              </a:pPr>
              <a:t>3</a:t>
            </a:fld>
            <a:endParaRPr lang="en-US" altLang="en-US" sz="1200">
              <a:solidFill>
                <a:srgbClr val="888888"/>
              </a:solidFill>
            </a:endParaRPr>
          </a:p>
        </p:txBody>
      </p:sp>
      <p:pic>
        <p:nvPicPr>
          <p:cNvPr id="30" name="Picture 29">
            <a:extLst>
              <a:ext uri="{FF2B5EF4-FFF2-40B4-BE49-F238E27FC236}">
                <a16:creationId xmlns:a16="http://schemas.microsoft.com/office/drawing/2014/main" xmlns="" id="{F0CF859B-5287-4C30-B7DA-3B746B3A3A05}"/>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95B29AB-AEC0-4AF5-8209-7DDD132AF7FB}"/>
              </a:ext>
            </a:extLst>
          </p:cNvPr>
          <p:cNvSpPr>
            <a:spLocks noGrp="1"/>
          </p:cNvSpPr>
          <p:nvPr>
            <p:ph type="sldNum" sz="quarter" idx="12"/>
          </p:nvPr>
        </p:nvSpPr>
        <p:spPr/>
        <p:txBody>
          <a:bodyPr/>
          <a:lstStyle/>
          <a:p>
            <a:fld id="{2CCD6E39-4156-F74F-A266-289F9D7958A6}" type="slidenum">
              <a:rPr lang="en-US" smtClean="0"/>
              <a:t>4</a:t>
            </a:fld>
            <a:endParaRPr lang="en-US"/>
          </a:p>
        </p:txBody>
      </p:sp>
      <p:sp>
        <p:nvSpPr>
          <p:cNvPr id="8" name="Title 1">
            <a:extLst>
              <a:ext uri="{FF2B5EF4-FFF2-40B4-BE49-F238E27FC236}">
                <a16:creationId xmlns:a16="http://schemas.microsoft.com/office/drawing/2014/main" xmlns="" id="{C922624F-F0F0-4386-AD54-6B72323B4731}"/>
              </a:ext>
            </a:extLst>
          </p:cNvPr>
          <p:cNvSpPr txBox="1">
            <a:spLocks/>
          </p:cNvSpPr>
          <p:nvPr/>
        </p:nvSpPr>
        <p:spPr>
          <a:xfrm>
            <a:off x="235976" y="152608"/>
            <a:ext cx="2979388" cy="714394"/>
          </a:xfrm>
          <a:prstGeom prst="rect">
            <a:avLst/>
          </a:prstGeom>
          <a:ln>
            <a:solidFill>
              <a:schemeClr val="tx1"/>
            </a:solidFill>
          </a:ln>
        </p:spPr>
        <p:txBody>
          <a:bodyPr vert="horz" lIns="91440" tIns="45720" rIns="91440" bIns="45720" rtlCol="0" anchor="ctr" anchorCtr="0">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t">
              <a:spcBef>
                <a:spcPts val="0"/>
              </a:spcBef>
            </a:pPr>
            <a:r>
              <a:rPr lang="en-US" sz="2800" dirty="0">
                <a:latin typeface="Microsoft Sans Serif" panose="020B0604020202020204" pitchFamily="34" charset="0"/>
                <a:ea typeface="Microsoft Sans Serif" panose="020B0604020202020204" pitchFamily="34" charset="0"/>
                <a:cs typeface="Microsoft Sans Serif" panose="020B0604020202020204" pitchFamily="34" charset="0"/>
              </a:rPr>
              <a:t>Project Schedule</a:t>
            </a:r>
          </a:p>
        </p:txBody>
      </p:sp>
      <p:sp>
        <p:nvSpPr>
          <p:cNvPr id="9" name="Rectangle 1">
            <a:extLst>
              <a:ext uri="{FF2B5EF4-FFF2-40B4-BE49-F238E27FC236}">
                <a16:creationId xmlns:a16="http://schemas.microsoft.com/office/drawing/2014/main" xmlns="" id="{9E41B89E-4E4E-4FA3-85EA-58E3EAA90D1F}"/>
              </a:ext>
            </a:extLst>
          </p:cNvPr>
          <p:cNvSpPr>
            <a:spLocks noChangeArrowheads="1"/>
          </p:cNvSpPr>
          <p:nvPr/>
        </p:nvSpPr>
        <p:spPr bwMode="auto">
          <a:xfrm>
            <a:off x="844224" y="1403777"/>
            <a:ext cx="34401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Calibri" panose="020F0502020204030204" pitchFamily="34" charset="0"/>
                <a:cs typeface="Times New Roman" panose="02020603050405020304" pitchFamily="18" charset="0"/>
              </a:rPr>
              <a:t>Project Timeline:</a:t>
            </a:r>
            <a:endParaRPr lang="en-US" altLang="en-US" sz="1600" b="1" dirty="0"/>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Core Project Scope – Development.</a:t>
            </a:r>
          </a:p>
          <a:p>
            <a:pPr marL="285750" indent="-285750">
              <a:buFont typeface="Wingdings" panose="05000000000000000000" pitchFamily="2" charset="2"/>
              <a:buChar char="q"/>
            </a:pPr>
            <a:r>
              <a:rPr lang="en-US" altLang="en-US" sz="1600" dirty="0">
                <a:latin typeface="Calibri" panose="020F0502020204030204" pitchFamily="34" charset="0"/>
                <a:ea typeface="Calibri" panose="020F0502020204030204" pitchFamily="34" charset="0"/>
                <a:cs typeface="Times New Roman" panose="02020603050405020304" pitchFamily="18" charset="0"/>
              </a:rPr>
              <a:t>Aided by learning Neural Networks</a:t>
            </a:r>
          </a:p>
        </p:txBody>
      </p:sp>
      <p:pic>
        <p:nvPicPr>
          <p:cNvPr id="7" name="Picture 6">
            <a:extLst>
              <a:ext uri="{FF2B5EF4-FFF2-40B4-BE49-F238E27FC236}">
                <a16:creationId xmlns:a16="http://schemas.microsoft.com/office/drawing/2014/main" xmlns="" id="{F9EA1C45-F28D-48DA-AD2A-DA3EE863A580}"/>
              </a:ext>
            </a:extLst>
          </p:cNvPr>
          <p:cNvPicPr>
            <a:picLocks noChangeAspect="1"/>
          </p:cNvPicPr>
          <p:nvPr/>
        </p:nvPicPr>
        <p:blipFill>
          <a:blip r:embed="rId3"/>
          <a:stretch>
            <a:fillRect/>
          </a:stretch>
        </p:blipFill>
        <p:spPr>
          <a:xfrm>
            <a:off x="10959428" y="136525"/>
            <a:ext cx="1032088" cy="1226186"/>
          </a:xfrm>
          <a:prstGeom prst="rect">
            <a:avLst/>
          </a:prstGeom>
        </p:spPr>
      </p:pic>
      <p:pic>
        <p:nvPicPr>
          <p:cNvPr id="3" name="Picture 2">
            <a:extLst>
              <a:ext uri="{FF2B5EF4-FFF2-40B4-BE49-F238E27FC236}">
                <a16:creationId xmlns:a16="http://schemas.microsoft.com/office/drawing/2014/main" xmlns="" id="{127CEB59-9BB7-4909-8AA1-039FA9264B5A}"/>
              </a:ext>
            </a:extLst>
          </p:cNvPr>
          <p:cNvPicPr>
            <a:picLocks noChangeAspect="1"/>
          </p:cNvPicPr>
          <p:nvPr/>
        </p:nvPicPr>
        <p:blipFill>
          <a:blip r:embed="rId4"/>
          <a:stretch>
            <a:fillRect/>
          </a:stretch>
        </p:blipFill>
        <p:spPr>
          <a:xfrm>
            <a:off x="556751" y="2261947"/>
            <a:ext cx="10402677" cy="2101897"/>
          </a:xfrm>
          <a:prstGeom prst="rect">
            <a:avLst/>
          </a:prstGeom>
        </p:spPr>
      </p:pic>
      <p:pic>
        <p:nvPicPr>
          <p:cNvPr id="2049" name="Picture 1" descr="Image result for star">
            <a:extLst>
              <a:ext uri="{FF2B5EF4-FFF2-40B4-BE49-F238E27FC236}">
                <a16:creationId xmlns:a16="http://schemas.microsoft.com/office/drawing/2014/main" xmlns="" id="{F4CA1DFA-7335-4100-8ADB-E1ED2A195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213" y="-52388"/>
            <a:ext cx="249237" cy="23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3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Google Shape;149;p17">
            <a:extLst>
              <a:ext uri="{FF2B5EF4-FFF2-40B4-BE49-F238E27FC236}">
                <a16:creationId xmlns:a16="http://schemas.microsoft.com/office/drawing/2014/main" xmlns="" id="{8C368AA8-7126-4CB9-9CC8-870334F46950}"/>
              </a:ext>
            </a:extLst>
          </p:cNvPr>
          <p:cNvSpPr/>
          <p:nvPr/>
        </p:nvSpPr>
        <p:spPr>
          <a:xfrm>
            <a:off x="550863" y="949325"/>
            <a:ext cx="9772650" cy="5703888"/>
          </a:xfrm>
          <a:prstGeom prst="rect">
            <a:avLst/>
          </a:prstGeom>
          <a:noFill/>
          <a:ln>
            <a:noFill/>
          </a:ln>
        </p:spPr>
        <p:txBody>
          <a:bodyPr spcFirstLastPara="1" lIns="91425" tIns="45700" rIns="91425" bIns="45700"/>
          <a:lstStyle/>
          <a:p>
            <a:pPr marL="285750" indent="-285750">
              <a:buFont typeface="Wingdings" panose="05000000000000000000" pitchFamily="2" charset="2"/>
              <a:buChar char="q"/>
            </a:pPr>
            <a:r>
              <a:rPr lang="en-US" sz="2000" dirty="0"/>
              <a:t>Show your research and deep dive into proposed models and algorithms. </a:t>
            </a:r>
          </a:p>
          <a:p>
            <a:pPr marL="285750" indent="-285750">
              <a:buFont typeface="Wingdings" panose="05000000000000000000" pitchFamily="2" charset="2"/>
              <a:buChar char="q"/>
            </a:pPr>
            <a:r>
              <a:rPr lang="en-US" sz="2000" dirty="0"/>
              <a:t>Show the mathematics and statistics supporting your algorithms.</a:t>
            </a:r>
          </a:p>
          <a:p>
            <a:pPr marL="285750" indent="-285750">
              <a:buFont typeface="Wingdings" panose="05000000000000000000" pitchFamily="2" charset="2"/>
              <a:buChar char="q"/>
            </a:pPr>
            <a:r>
              <a:rPr lang="en-US" sz="2000" dirty="0"/>
              <a:t>Show your implementations and comparison of algorithms.</a:t>
            </a:r>
          </a:p>
          <a:p>
            <a:pPr marL="285750" indent="-285750">
              <a:buFont typeface="Wingdings" panose="05000000000000000000" pitchFamily="2" charset="2"/>
              <a:buChar char="q"/>
            </a:pPr>
            <a:r>
              <a:rPr lang="en-US" sz="2000" dirty="0"/>
              <a:t>Test and validate your model with actual historical observations.</a:t>
            </a:r>
          </a:p>
          <a:p>
            <a:pPr marL="285750" indent="-285750">
              <a:buFont typeface="Wingdings" panose="05000000000000000000" pitchFamily="2" charset="2"/>
              <a:buChar char="q"/>
            </a:pPr>
            <a:r>
              <a:rPr lang="en-US" sz="2000" dirty="0"/>
              <a:t>Discuss what metrics you would use to assert your results.</a:t>
            </a:r>
          </a:p>
          <a:p>
            <a:pPr marL="285750" indent="-285750">
              <a:buFont typeface="Wingdings" panose="05000000000000000000" pitchFamily="2" charset="2"/>
              <a:buChar char="q"/>
            </a:pPr>
            <a:r>
              <a:rPr lang="en-US" sz="2000" dirty="0"/>
              <a:t>Present your incremental and final results.</a:t>
            </a:r>
          </a:p>
          <a:p>
            <a:pPr marL="285750" indent="-285750">
              <a:buFont typeface="Wingdings" panose="05000000000000000000" pitchFamily="2" charset="2"/>
              <a:buChar char="q"/>
            </a:pPr>
            <a:r>
              <a:rPr lang="en-US" sz="2000" dirty="0"/>
              <a:t>Early presentation and visualization effort.</a:t>
            </a:r>
          </a:p>
          <a:p>
            <a:pPr marL="285750" indent="-285750">
              <a:buFont typeface="Wingdings" panose="05000000000000000000" pitchFamily="2" charset="2"/>
              <a:buChar char="q"/>
            </a:pPr>
            <a:endParaRPr lang="en-US" sz="2000" dirty="0"/>
          </a:p>
          <a:p>
            <a:pPr marL="342900" indent="-209550" eaLnBrk="1" fontAlgn="auto" hangingPunct="1">
              <a:lnSpc>
                <a:spcPct val="200000"/>
              </a:lnSpc>
              <a:spcBef>
                <a:spcPts val="800"/>
              </a:spcBef>
              <a:spcAft>
                <a:spcPts val="0"/>
              </a:spcAft>
              <a:buClr>
                <a:schemeClr val="dk1"/>
              </a:buClr>
              <a:buSzPts val="2100"/>
              <a:buFont typeface="Noto Sans Symbols"/>
              <a:buNone/>
              <a:defRPr/>
            </a:pPr>
            <a:endParaRPr sz="2400" kern="0" dirty="0">
              <a:solidFill>
                <a:schemeClr val="dk1"/>
              </a:solidFill>
              <a:latin typeface="Arial"/>
              <a:ea typeface="Arial"/>
              <a:cs typeface="Arial"/>
              <a:sym typeface="Arial"/>
            </a:endParaRPr>
          </a:p>
        </p:txBody>
      </p:sp>
      <p:sp>
        <p:nvSpPr>
          <p:cNvPr id="9220" name="Google Shape;150;p17">
            <a:extLst>
              <a:ext uri="{FF2B5EF4-FFF2-40B4-BE49-F238E27FC236}">
                <a16:creationId xmlns:a16="http://schemas.microsoft.com/office/drawing/2014/main" xmlns="" id="{E23CAF02-32E4-4262-9529-D97EC8020FBD}"/>
              </a:ext>
            </a:extLst>
          </p:cNvPr>
          <p:cNvSpPr txBox="1">
            <a:spLocks noChangeArrowheads="1"/>
          </p:cNvSpPr>
          <p:nvPr/>
        </p:nvSpPr>
        <p:spPr bwMode="auto">
          <a:xfrm>
            <a:off x="201613" y="92075"/>
            <a:ext cx="2587625"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a:latin typeface="Helvetica Neue" charset="0"/>
                <a:cs typeface="Helvetica Neue" charset="0"/>
                <a:sym typeface="Helvetica Neue" charset="0"/>
              </a:rPr>
              <a:t>Sprint Goals</a:t>
            </a:r>
            <a:endParaRPr lang="en-US" altLang="en-US">
              <a:cs typeface="Helvetica Neue" charset="0"/>
            </a:endParaRPr>
          </a:p>
        </p:txBody>
      </p:sp>
      <p:sp>
        <p:nvSpPr>
          <p:cNvPr id="9221" name="Google Shape;151;p17">
            <a:extLst>
              <a:ext uri="{FF2B5EF4-FFF2-40B4-BE49-F238E27FC236}">
                <a16:creationId xmlns:a16="http://schemas.microsoft.com/office/drawing/2014/main" xmlns="" id="{D68DE49A-9327-4E8C-8819-F55BD3A41A7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5</a:t>
            </a:fld>
            <a:endParaRPr lang="en-US" altLang="en-US" sz="1200">
              <a:solidFill>
                <a:srgbClr val="888888"/>
              </a:solidFill>
            </a:endParaRPr>
          </a:p>
        </p:txBody>
      </p:sp>
      <p:pic>
        <p:nvPicPr>
          <p:cNvPr id="6" name="Picture 5">
            <a:extLst>
              <a:ext uri="{FF2B5EF4-FFF2-40B4-BE49-F238E27FC236}">
                <a16:creationId xmlns:a16="http://schemas.microsoft.com/office/drawing/2014/main" xmlns="" id="{2E07A53C-86A4-4579-B242-A9B1057D0BEC}"/>
              </a:ext>
            </a:extLst>
          </p:cNvPr>
          <p:cNvPicPr>
            <a:picLocks noChangeAspect="1"/>
          </p:cNvPicPr>
          <p:nvPr/>
        </p:nvPicPr>
        <p:blipFill>
          <a:blip r:embed="rId3"/>
          <a:stretch>
            <a:fillRect/>
          </a:stretch>
        </p:blipFill>
        <p:spPr>
          <a:xfrm>
            <a:off x="10959428" y="136525"/>
            <a:ext cx="1032088" cy="1226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6</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308757" y="1258784"/>
            <a:ext cx="10318809" cy="4708981"/>
          </a:xfrm>
          <a:prstGeom prst="rect">
            <a:avLst/>
          </a:prstGeom>
          <a:noFill/>
        </p:spPr>
        <p:txBody>
          <a:bodyPr wrap="square" rtlCol="0">
            <a:spAutoFit/>
          </a:bodyPr>
          <a:lstStyle/>
          <a:p>
            <a:r>
              <a:rPr lang="en-US" sz="2400" b="1" dirty="0"/>
              <a:t>CNN:</a:t>
            </a:r>
          </a:p>
          <a:p>
            <a:pPr marL="285750" indent="-285750">
              <a:buFont typeface="Wingdings" panose="05000000000000000000" pitchFamily="2" charset="2"/>
              <a:buChar char="q"/>
            </a:pPr>
            <a:r>
              <a:rPr lang="en-US" altLang="zh-CN" sz="2000" dirty="0"/>
              <a:t>A kind of artificial intelligence machine learning technology. It has three basic  layers:</a:t>
            </a:r>
            <a:r>
              <a:rPr lang="zh-CN" altLang="en-US" sz="2000" dirty="0"/>
              <a:t> </a:t>
            </a:r>
            <a:r>
              <a:rPr lang="en-US" altLang="zh-CN" sz="2000" dirty="0"/>
              <a:t>Convolutional Layer,</a:t>
            </a:r>
            <a:r>
              <a:rPr lang="zh-CN" altLang="en-US" sz="2000" dirty="0"/>
              <a:t> </a:t>
            </a:r>
            <a:r>
              <a:rPr lang="en-US" altLang="zh-CN" sz="2000" dirty="0"/>
              <a:t>Pooling Layer,</a:t>
            </a:r>
            <a:r>
              <a:rPr lang="zh-CN" altLang="en-US" sz="2000" dirty="0"/>
              <a:t> </a:t>
            </a:r>
            <a:r>
              <a:rPr lang="en-US" altLang="zh-CN" sz="2000" dirty="0"/>
              <a:t>Flatten</a:t>
            </a:r>
            <a:r>
              <a:rPr lang="zh-CN" altLang="en-US" sz="2000" dirty="0"/>
              <a:t> </a:t>
            </a:r>
            <a:r>
              <a:rPr lang="en-US" altLang="zh-CN" sz="2000" dirty="0"/>
              <a:t>Layer</a:t>
            </a:r>
            <a:r>
              <a:rPr lang="zh-CN" altLang="en-US" sz="2000" dirty="0"/>
              <a:t> </a:t>
            </a:r>
            <a:r>
              <a:rPr lang="en-US" altLang="zh-CN" sz="2000" dirty="0"/>
              <a:t>&amp; Fully Connected.</a:t>
            </a:r>
          </a:p>
          <a:p>
            <a:pPr marL="285750" indent="-285750">
              <a:buFont typeface="Wingdings" panose="05000000000000000000" pitchFamily="2" charset="2"/>
              <a:buChar char="q"/>
            </a:pPr>
            <a:r>
              <a:rPr lang="en-US" altLang="zh-CN" sz="2000" dirty="0"/>
              <a:t>Based on the analysis of each character, build a model to identify each character in the </a:t>
            </a:r>
            <a:r>
              <a:rPr lang="en-US" altLang="zh-CN" sz="2000" dirty="0" err="1"/>
              <a:t>simpsons</a:t>
            </a:r>
            <a:endParaRPr lang="en-US" altLang="zh-CN" sz="2000" dirty="0"/>
          </a:p>
          <a:p>
            <a:pPr marL="285750" indent="-285750">
              <a:buFont typeface="Wingdings" panose="05000000000000000000" pitchFamily="2" charset="2"/>
              <a:buChar char="q"/>
            </a:pPr>
            <a:r>
              <a:rPr lang="en-US" altLang="zh-CN" sz="2000" dirty="0"/>
              <a:t>Advantages: Sharing convolution kernel, no pressure for processing high-dimensional data.</a:t>
            </a:r>
          </a:p>
          <a:p>
            <a:pPr marL="285750" indent="-285750">
              <a:buFont typeface="Wingdings" panose="05000000000000000000" pitchFamily="2" charset="2"/>
              <a:buChar char="q"/>
            </a:pPr>
            <a:r>
              <a:rPr lang="en-US" altLang="zh-CN" sz="2000" dirty="0" err="1"/>
              <a:t>Ddisadvantages</a:t>
            </a:r>
            <a:r>
              <a:rPr lang="en-US" altLang="zh-CN" sz="2000" dirty="0"/>
              <a:t>: Need a large samples. And the pooling layer may lose some valuable information and ignore the correlation between the parts and the whole. </a:t>
            </a:r>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endParaRPr lang="en-US" altLang="zh-CN" sz="2800" kern="0" dirty="0">
              <a:solidFill>
                <a:schemeClr val="dk1"/>
              </a:solidFill>
              <a:latin typeface="Arial"/>
              <a:ea typeface="Arial"/>
              <a:cs typeface="Arial"/>
              <a:sym typeface="Arial"/>
            </a:endParaRPr>
          </a:p>
          <a:p>
            <a:endParaRPr lang="en-US" sz="2400" b="1" dirty="0"/>
          </a:p>
          <a:p>
            <a:endParaRPr lang="en-US" sz="2400" b="1" dirty="0"/>
          </a:p>
          <a:p>
            <a:endParaRPr lang="en-US" dirty="0"/>
          </a:p>
          <a:p>
            <a:endParaRPr lang="en-US" dirty="0"/>
          </a:p>
        </p:txBody>
      </p:sp>
      <p:pic>
        <p:nvPicPr>
          <p:cNvPr id="2" name="Picture 1">
            <a:extLst>
              <a:ext uri="{FF2B5EF4-FFF2-40B4-BE49-F238E27FC236}">
                <a16:creationId xmlns:a16="http://schemas.microsoft.com/office/drawing/2014/main" xmlns="" id="{85172C59-43B2-471C-90F5-90A712B8C1D2}"/>
              </a:ext>
            </a:extLst>
          </p:cNvPr>
          <p:cNvPicPr>
            <a:picLocks noChangeAspect="1"/>
          </p:cNvPicPr>
          <p:nvPr/>
        </p:nvPicPr>
        <p:blipFill>
          <a:blip r:embed="rId4"/>
          <a:stretch>
            <a:fillRect/>
          </a:stretch>
        </p:blipFill>
        <p:spPr>
          <a:xfrm>
            <a:off x="3237722" y="3993502"/>
            <a:ext cx="5840964" cy="2727973"/>
          </a:xfrm>
          <a:prstGeom prst="rect">
            <a:avLst/>
          </a:prstGeom>
        </p:spPr>
      </p:pic>
    </p:spTree>
    <p:extLst>
      <p:ext uri="{BB962C8B-B14F-4D97-AF65-F5344CB8AC3E}">
        <p14:creationId xmlns:p14="http://schemas.microsoft.com/office/powerpoint/2010/main" val="2394911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7</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00484" y="1092530"/>
            <a:ext cx="7677398" cy="2123658"/>
          </a:xfrm>
          <a:prstGeom prst="rect">
            <a:avLst/>
          </a:prstGeom>
          <a:noFill/>
        </p:spPr>
        <p:txBody>
          <a:bodyPr wrap="square" rtlCol="0">
            <a:spAutoFit/>
          </a:bodyPr>
          <a:lstStyle/>
          <a:p>
            <a:r>
              <a:rPr lang="en-US" sz="2400" b="1" dirty="0"/>
              <a:t>Hybrid CNN-ELM:</a:t>
            </a:r>
          </a:p>
          <a:p>
            <a:endParaRPr lang="en-US" dirty="0"/>
          </a:p>
          <a:p>
            <a:r>
              <a:rPr lang="en-US" dirty="0"/>
              <a:t>Describe this.</a:t>
            </a:r>
          </a:p>
          <a:p>
            <a:r>
              <a:rPr lang="en-US" dirty="0"/>
              <a:t>What is it used for?</a:t>
            </a:r>
          </a:p>
          <a:p>
            <a:r>
              <a:rPr lang="en-US" dirty="0"/>
              <a:t>Provide advantages and disadvantages</a:t>
            </a:r>
          </a:p>
          <a:p>
            <a:r>
              <a:rPr lang="en-US" dirty="0"/>
              <a:t>Add a graphic </a:t>
            </a:r>
          </a:p>
          <a:p>
            <a:r>
              <a:rPr lang="en-US" dirty="0"/>
              <a:t>Add some math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8</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3" name="TextBox 2">
            <a:extLst>
              <a:ext uri="{FF2B5EF4-FFF2-40B4-BE49-F238E27FC236}">
                <a16:creationId xmlns:a16="http://schemas.microsoft.com/office/drawing/2014/main" xmlns="" id="{1F6E23A2-B31E-4C94-A46A-1A44F625F888}"/>
              </a:ext>
            </a:extLst>
          </p:cNvPr>
          <p:cNvSpPr txBox="1"/>
          <p:nvPr/>
        </p:nvSpPr>
        <p:spPr>
          <a:xfrm>
            <a:off x="308758" y="1258784"/>
            <a:ext cx="10650670" cy="2492990"/>
          </a:xfrm>
          <a:prstGeom prst="rect">
            <a:avLst/>
          </a:prstGeom>
          <a:noFill/>
        </p:spPr>
        <p:txBody>
          <a:bodyPr wrap="square" rtlCol="0">
            <a:spAutoFit/>
          </a:bodyPr>
          <a:lstStyle/>
          <a:p>
            <a:r>
              <a:rPr lang="en-US" sz="2400" b="1" dirty="0"/>
              <a:t>Mask R- CNN:</a:t>
            </a:r>
          </a:p>
          <a:p>
            <a:endParaRPr lang="en-US" sz="2400" b="1" dirty="0"/>
          </a:p>
          <a:p>
            <a:pPr marL="285750" indent="-285750">
              <a:buFont typeface="Wingdings" panose="05000000000000000000" pitchFamily="2" charset="2"/>
              <a:buChar char="q"/>
            </a:pPr>
            <a:r>
              <a:rPr lang="en-US" altLang="zh-CN" dirty="0"/>
              <a:t>Adding a full convolution network to the top layer of CNN feature extraction layer of Faster R-CNN</a:t>
            </a:r>
          </a:p>
          <a:p>
            <a:pPr marL="285750" indent="-285750">
              <a:buFont typeface="Wingdings" panose="05000000000000000000" pitchFamily="2" charset="2"/>
              <a:buChar char="q"/>
            </a:pPr>
            <a:r>
              <a:rPr lang="en-US" altLang="zh-CN" dirty="0" err="1"/>
              <a:t>Maks</a:t>
            </a:r>
            <a:r>
              <a:rPr lang="en-US" altLang="zh-CN" dirty="0"/>
              <a:t> R-CNN adds a branch on the basis of Faster R-CNN to output a Binary Mask to determine whether a given pixel belongs to an object</a:t>
            </a:r>
          </a:p>
          <a:p>
            <a:pPr marL="285750" indent="-285750">
              <a:buFont typeface="Wingdings" panose="05000000000000000000" pitchFamily="2" charset="2"/>
              <a:buChar char="q"/>
            </a:pPr>
            <a:r>
              <a:rPr lang="en-US" altLang="zh-CN" dirty="0" err="1"/>
              <a:t>RoIAlign</a:t>
            </a:r>
            <a:r>
              <a:rPr lang="en-US" altLang="zh-CN" dirty="0"/>
              <a:t> replaced </a:t>
            </a:r>
            <a:r>
              <a:rPr lang="en-US" altLang="zh-CN" dirty="0" err="1"/>
              <a:t>RoIPool</a:t>
            </a:r>
            <a:r>
              <a:rPr lang="en-US" altLang="zh-CN" dirty="0"/>
              <a:t> to traverse the image, so that the selected region of </a:t>
            </a:r>
            <a:r>
              <a:rPr lang="en-US" altLang="zh-CN" dirty="0" err="1"/>
              <a:t>RoIPool</a:t>
            </a:r>
            <a:r>
              <a:rPr lang="en-US" altLang="zh-CN" dirty="0"/>
              <a:t> corresponds more accurately with the original image</a:t>
            </a:r>
          </a:p>
          <a:p>
            <a:endParaRPr lang="en-US" dirty="0"/>
          </a:p>
        </p:txBody>
      </p:sp>
      <p:pic>
        <p:nvPicPr>
          <p:cNvPr id="2" name="Picture 1">
            <a:extLst>
              <a:ext uri="{FF2B5EF4-FFF2-40B4-BE49-F238E27FC236}">
                <a16:creationId xmlns:a16="http://schemas.microsoft.com/office/drawing/2014/main" xmlns="" id="{C13243A5-6FF7-499C-AC92-28DF958E2542}"/>
              </a:ext>
            </a:extLst>
          </p:cNvPr>
          <p:cNvPicPr>
            <a:picLocks noChangeAspect="1"/>
          </p:cNvPicPr>
          <p:nvPr/>
        </p:nvPicPr>
        <p:blipFill>
          <a:blip r:embed="rId4"/>
          <a:stretch>
            <a:fillRect/>
          </a:stretch>
        </p:blipFill>
        <p:spPr>
          <a:xfrm>
            <a:off x="684322" y="3531476"/>
            <a:ext cx="4847061" cy="3189999"/>
          </a:xfrm>
          <a:prstGeom prst="rect">
            <a:avLst/>
          </a:prstGeom>
        </p:spPr>
      </p:pic>
      <p:pic>
        <p:nvPicPr>
          <p:cNvPr id="1026" name="Picture 2" descr="preview">
            <a:extLst>
              <a:ext uri="{FF2B5EF4-FFF2-40B4-BE49-F238E27FC236}">
                <a16:creationId xmlns:a16="http://schemas.microsoft.com/office/drawing/2014/main" xmlns="" id="{F2E797FC-AD10-4A60-9729-5B86D2884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6947" y="3531475"/>
            <a:ext cx="5700899" cy="318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Google Shape;159;p18">
            <a:extLst>
              <a:ext uri="{FF2B5EF4-FFF2-40B4-BE49-F238E27FC236}">
                <a16:creationId xmlns:a16="http://schemas.microsoft.com/office/drawing/2014/main" xmlns="" id="{2FCC923B-32C8-4F51-86C3-55498352DB11}"/>
              </a:ext>
            </a:extLst>
          </p:cNvPr>
          <p:cNvSpPr txBox="1">
            <a:spLocks noChangeArrowheads="1"/>
          </p:cNvSpPr>
          <p:nvPr/>
        </p:nvSpPr>
        <p:spPr bwMode="auto">
          <a:xfrm>
            <a:off x="201612" y="92075"/>
            <a:ext cx="6905431" cy="714375"/>
          </a:xfrm>
          <a:prstGeom prst="rect">
            <a:avLst/>
          </a:prstGeom>
          <a:noFill/>
          <a:ln w="952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45700" rIns="91425" bIns="457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90000"/>
              </a:lnSpc>
              <a:buSzPts val="2800"/>
              <a:buFont typeface="Helvetica Neue" charset="0"/>
              <a:buNone/>
            </a:pPr>
            <a:r>
              <a:rPr lang="en-US" altLang="en-US" sz="2800" dirty="0">
                <a:latin typeface="Helvetica Neue" charset="0"/>
                <a:cs typeface="Helvetica Neue" charset="0"/>
                <a:sym typeface="Helvetica Neue" charset="0"/>
              </a:rPr>
              <a:t>Research and Deep dive into algorithms</a:t>
            </a:r>
            <a:endParaRPr lang="en-US" altLang="en-US" dirty="0">
              <a:cs typeface="Helvetica Neue" charset="0"/>
            </a:endParaRPr>
          </a:p>
        </p:txBody>
      </p:sp>
      <p:sp>
        <p:nvSpPr>
          <p:cNvPr id="11271" name="Google Shape;161;p18">
            <a:extLst>
              <a:ext uri="{FF2B5EF4-FFF2-40B4-BE49-F238E27FC236}">
                <a16:creationId xmlns:a16="http://schemas.microsoft.com/office/drawing/2014/main" xmlns="" id="{238C9E5D-5A7F-4F4F-B37A-7568517167CA}"/>
              </a:ext>
            </a:extLst>
          </p:cNvPr>
          <p:cNvSpPr>
            <a:spLocks noGrp="1" noChangeArrowheads="1"/>
          </p:cNvSpPr>
          <p:nvPr>
            <p:ph type="sldNum" sz="quarter" idx="13"/>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defPPr>
              <a:defRPr lang="en-US"/>
            </a:defPPr>
            <a:lvl1pPr algn="r" rtl="0" eaLnBrk="1" fontAlgn="base" hangingPunct="1">
              <a:spcBef>
                <a:spcPct val="0"/>
              </a:spcBef>
              <a:spcAft>
                <a:spcPct val="0"/>
              </a:spcAft>
              <a:buClr>
                <a:srgbClr val="000000"/>
              </a:buClr>
              <a:buFont typeface="Arial" panose="020B0604020202020204" pitchFamily="34" charset="0"/>
              <a:buNone/>
              <a:defRPr sz="1200" kern="1200" smtClean="0">
                <a:solidFill>
                  <a:srgbClr val="888888"/>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defRPr/>
            </a:pPr>
            <a:fld id="{FFB91C40-FCB9-4641-83DA-0013B503C4F6}" type="slidenum">
              <a:rPr lang="en-US" altLang="en-US" smtClean="0"/>
              <a:pPr>
                <a:defRPr/>
              </a:pPr>
              <a:t>9</a:t>
            </a:fld>
            <a:endParaRPr lang="en-US" altLang="en-US" sz="1200">
              <a:solidFill>
                <a:srgbClr val="888888"/>
              </a:solidFill>
            </a:endParaRPr>
          </a:p>
        </p:txBody>
      </p:sp>
      <p:pic>
        <p:nvPicPr>
          <p:cNvPr id="9" name="Picture 8">
            <a:extLst>
              <a:ext uri="{FF2B5EF4-FFF2-40B4-BE49-F238E27FC236}">
                <a16:creationId xmlns:a16="http://schemas.microsoft.com/office/drawing/2014/main" xmlns="" id="{0E3ACB64-6388-4387-B043-C665666EE247}"/>
              </a:ext>
            </a:extLst>
          </p:cNvPr>
          <p:cNvPicPr>
            <a:picLocks noChangeAspect="1"/>
          </p:cNvPicPr>
          <p:nvPr/>
        </p:nvPicPr>
        <p:blipFill>
          <a:blip r:embed="rId3"/>
          <a:stretch>
            <a:fillRect/>
          </a:stretch>
        </p:blipFill>
        <p:spPr>
          <a:xfrm>
            <a:off x="10959428" y="136525"/>
            <a:ext cx="1032088" cy="1226186"/>
          </a:xfrm>
          <a:prstGeom prst="rect">
            <a:avLst/>
          </a:prstGeom>
        </p:spPr>
      </p:pic>
      <p:sp>
        <p:nvSpPr>
          <p:cNvPr id="6" name="TextBox 5">
            <a:extLst>
              <a:ext uri="{FF2B5EF4-FFF2-40B4-BE49-F238E27FC236}">
                <a16:creationId xmlns:a16="http://schemas.microsoft.com/office/drawing/2014/main" xmlns="" id="{317D8BF8-52ED-4202-B032-5AE1E3B32A30}"/>
              </a:ext>
            </a:extLst>
          </p:cNvPr>
          <p:cNvSpPr txBox="1"/>
          <p:nvPr/>
        </p:nvSpPr>
        <p:spPr>
          <a:xfrm>
            <a:off x="279036" y="1459163"/>
            <a:ext cx="9945878" cy="4339650"/>
          </a:xfrm>
          <a:prstGeom prst="rect">
            <a:avLst/>
          </a:prstGeom>
          <a:noFill/>
        </p:spPr>
        <p:txBody>
          <a:bodyPr wrap="square" rtlCol="0">
            <a:spAutoFit/>
          </a:bodyPr>
          <a:lstStyle/>
          <a:p>
            <a:r>
              <a:rPr lang="en-US" sz="2400" b="1" dirty="0"/>
              <a:t>Faster R CNN:</a:t>
            </a:r>
          </a:p>
          <a:p>
            <a:endParaRPr lang="en-US" dirty="0" smtClean="0"/>
          </a:p>
          <a:p>
            <a:pPr marL="285750" indent="-285750">
              <a:buFont typeface="Wingdings" charset="2"/>
              <a:buChar char="q"/>
            </a:pPr>
            <a:r>
              <a:rPr lang="en-US" dirty="0" smtClean="0"/>
              <a:t>Faster R-CNN: Real-Time Object Detection with Region Proposal Networks.</a:t>
            </a:r>
          </a:p>
          <a:p>
            <a:pPr marL="285750" indent="-285750">
              <a:buFont typeface="Wingdings" charset="2"/>
              <a:buChar char="q"/>
            </a:pPr>
            <a:r>
              <a:rPr lang="en-US" dirty="0" smtClean="0"/>
              <a:t>Successor of RCNN and Fast RCNN.</a:t>
            </a:r>
          </a:p>
          <a:p>
            <a:pPr marL="285750" indent="-285750">
              <a:buFont typeface="Wingdings" charset="2"/>
              <a:buChar char="q"/>
            </a:pPr>
            <a:r>
              <a:rPr lang="en-US" dirty="0" smtClean="0"/>
              <a:t>Fast RCNN Selective </a:t>
            </a:r>
            <a:r>
              <a:rPr lang="en-US" dirty="0"/>
              <a:t>search: slow and time consuming process</a:t>
            </a:r>
            <a:endParaRPr lang="en-US" dirty="0" smtClean="0"/>
          </a:p>
          <a:p>
            <a:pPr marL="285750" indent="-285750">
              <a:buFont typeface="Wingdings" charset="2"/>
              <a:buChar char="q"/>
            </a:pPr>
            <a:r>
              <a:rPr lang="en-US" dirty="0" smtClean="0"/>
              <a:t>Faster RCNN Replaces </a:t>
            </a:r>
            <a:r>
              <a:rPr lang="en-US" dirty="0"/>
              <a:t>the selective search method with region proposal network which made the algorithm much </a:t>
            </a:r>
            <a:r>
              <a:rPr lang="en-US" dirty="0" smtClean="0"/>
              <a:t>faster.</a:t>
            </a:r>
          </a:p>
          <a:p>
            <a:pPr marL="285750" indent="-285750">
              <a:buFont typeface="Wingdings" charset="2"/>
              <a:buChar char="q"/>
            </a:pPr>
            <a:r>
              <a:rPr lang="en-US" dirty="0"/>
              <a:t>Region Proposal Network: takes image feature maps as an input and generates a set of object proposals, each with an </a:t>
            </a:r>
            <a:r>
              <a:rPr lang="en-US" dirty="0" smtClean="0"/>
              <a:t>object ness </a:t>
            </a:r>
            <a:r>
              <a:rPr lang="en-US" dirty="0"/>
              <a:t>score as </a:t>
            </a:r>
            <a:r>
              <a:rPr lang="en-US" dirty="0" smtClean="0"/>
              <a:t>output</a:t>
            </a:r>
          </a:p>
          <a:p>
            <a:pPr marL="285750" indent="-285750">
              <a:buFont typeface="Wingdings" charset="2"/>
              <a:buChar char="q"/>
            </a:pPr>
            <a:r>
              <a:rPr lang="en-US" dirty="0"/>
              <a:t>A </a:t>
            </a:r>
            <a:r>
              <a:rPr lang="en-US" dirty="0" err="1"/>
              <a:t>RoI</a:t>
            </a:r>
            <a:r>
              <a:rPr lang="en-US" dirty="0"/>
              <a:t> pooling layer is applied on these proposals to bring down all the proposals to the same size.</a:t>
            </a:r>
            <a:endParaRPr lang="en-US" dirty="0" smtClean="0"/>
          </a:p>
          <a:p>
            <a:pPr marL="285750" indent="-285750">
              <a:buFont typeface="Wingdings" charset="2"/>
              <a:buChar char="q"/>
            </a:pPr>
            <a:r>
              <a:rPr lang="en-US" dirty="0"/>
              <a:t>The algorithm requires many passes through a single image to extract all the objects.</a:t>
            </a:r>
            <a:endParaRPr lang="en-US" dirty="0" smtClean="0"/>
          </a:p>
          <a:p>
            <a:pPr marL="285750" indent="-285750">
              <a:buFont typeface="Wingdings" charset="2"/>
              <a:buChar char="q"/>
            </a:pPr>
            <a:r>
              <a:rPr lang="en-US" dirty="0"/>
              <a:t>Object proposal takes time and as there are different systems working one after the other, the performance of systems depends on how the previous system has performed</a:t>
            </a:r>
            <a:r>
              <a:rPr lang="en-US" dirty="0" smtClean="0"/>
              <a:t>.</a:t>
            </a:r>
          </a:p>
          <a:p>
            <a:pPr marL="285750" indent="-285750">
              <a:buFont typeface="Wingdings" charset="2"/>
              <a:buChar char="q"/>
            </a:pPr>
            <a:r>
              <a:rPr lang="en-US" dirty="0"/>
              <a:t>The proposals are passed to a fully connected layer which has a </a:t>
            </a:r>
            <a:r>
              <a:rPr lang="en-US" dirty="0" err="1"/>
              <a:t>softmax</a:t>
            </a:r>
            <a:r>
              <a:rPr lang="en-US" dirty="0"/>
              <a:t> layer and a linear regression layer at its top, to classify and output the bounding boxes for objects</a:t>
            </a:r>
            <a:r>
              <a:rPr lang="en-US" dirty="0" smtClean="0"/>
              <a:t>.</a:t>
            </a:r>
          </a:p>
        </p:txBody>
      </p:sp>
    </p:spTree>
    <p:extLst>
      <p:ext uri="{BB962C8B-B14F-4D97-AF65-F5344CB8AC3E}">
        <p14:creationId xmlns:p14="http://schemas.microsoft.com/office/powerpoint/2010/main" val="585113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1554</Words>
  <Application>Microsoft Macintosh PowerPoint</Application>
  <PresentationFormat>Custom</PresentationFormat>
  <Paragraphs>225</Paragraphs>
  <Slides>29</Slides>
  <Notes>23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Image Detection of  Simpsons Characters</vt:lpstr>
      <vt:lpstr>Analytics /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Detection of  Simpsons Characters</dc:title>
  <dc:creator>mprasad4</dc:creator>
  <cp:lastModifiedBy>Ravi Rane</cp:lastModifiedBy>
  <cp:revision>66</cp:revision>
  <dcterms:created xsi:type="dcterms:W3CDTF">2019-06-16T22:01:32Z</dcterms:created>
  <dcterms:modified xsi:type="dcterms:W3CDTF">2019-07-02T17:57:40Z</dcterms:modified>
</cp:coreProperties>
</file>